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sldIdLst>
    <p:sldId id="1586" r:id="rId5"/>
    <p:sldId id="1680" r:id="rId6"/>
    <p:sldId id="1681" r:id="rId7"/>
    <p:sldId id="1687" r:id="rId8"/>
    <p:sldId id="1683" r:id="rId9"/>
    <p:sldId id="1787" r:id="rId10"/>
    <p:sldId id="1684" r:id="rId11"/>
    <p:sldId id="1685" r:id="rId1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F7A8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275"/>
    <p:restoredTop sz="68018"/>
  </p:normalViewPr>
  <p:slideViewPr>
    <p:cSldViewPr snapToGrid="0" snapToObjects="1">
      <p:cViewPr varScale="1">
        <p:scale>
          <a:sx n="115" d="100"/>
          <a:sy n="115" d="100"/>
        </p:scale>
        <p:origin x="2280" y="19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154" d="100"/>
          <a:sy n="154" d="100"/>
        </p:scale>
        <p:origin x="26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08AFB-03EB-CC48-8C6C-BFBDA821EA1C}" type="datetimeFigureOut">
              <a:rPr lang="da-DK" smtClean="0"/>
              <a:t>13-05-2024</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85D78-B3EB-4841-B817-2E188BC7B202}" type="slidenum">
              <a:rPr lang="da-DK" smtClean="0"/>
              <a:t>‹#›</a:t>
            </a:fld>
            <a:endParaRPr lang="da-DK"/>
          </a:p>
        </p:txBody>
      </p:sp>
    </p:spTree>
    <p:extLst>
      <p:ext uri="{BB962C8B-B14F-4D97-AF65-F5344CB8AC3E}">
        <p14:creationId xmlns:p14="http://schemas.microsoft.com/office/powerpoint/2010/main" val="1927494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E47EE15-212F-7A42-9A17-CA275B4DD613}" type="slidenum">
              <a:rPr lang="da-DK">
                <a:latin typeface="Times New Roman" charset="0"/>
              </a:rPr>
              <a:pPr/>
              <a:t>1</a:t>
            </a:fld>
            <a:endParaRPr lang="da-DK">
              <a:latin typeface="Times New Roman" charset="0"/>
            </a:endParaRPr>
          </a:p>
        </p:txBody>
      </p:sp>
      <p:sp>
        <p:nvSpPr>
          <p:cNvPr id="18435" name="Rectangle 2"/>
          <p:cNvSpPr>
            <a:spLocks noGrp="1" noRot="1" noChangeAspect="1" noChangeArrowheads="1" noTextEdit="1"/>
          </p:cNvSpPr>
          <p:nvPr>
            <p:ph type="sldImg"/>
          </p:nvPr>
        </p:nvSpPr>
        <p:spPr>
          <a:xfrm>
            <a:off x="139700" y="768350"/>
            <a:ext cx="6819900" cy="3836988"/>
          </a:xfrm>
          <a:ln/>
        </p:spPr>
      </p:sp>
      <p:sp>
        <p:nvSpPr>
          <p:cNvPr id="18436" name="Rectangle 3"/>
          <p:cNvSpPr>
            <a:spLocks noGrp="1" noChangeArrowheads="1"/>
          </p:cNvSpPr>
          <p:nvPr>
            <p:ph type="body" idx="1"/>
          </p:nvPr>
        </p:nvSpPr>
        <p:spPr>
          <a:noFill/>
          <a:ln/>
        </p:spPr>
        <p:txBody>
          <a:bodyPr/>
          <a:lstStyle/>
          <a:p>
            <a:pPr eaLnBrk="1" hangingPunct="1"/>
            <a:endParaRPr lang="en-US" dirty="0">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271798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8913F78A-A18B-7749-92D6-C4BA6CE7B190}" type="slidenum">
              <a:rPr lang="da-DK" smtClean="0"/>
              <a:t>2</a:t>
            </a:fld>
            <a:endParaRPr lang="da-DK"/>
          </a:p>
        </p:txBody>
      </p:sp>
    </p:spTree>
    <p:extLst>
      <p:ext uri="{BB962C8B-B14F-4D97-AF65-F5344CB8AC3E}">
        <p14:creationId xmlns:p14="http://schemas.microsoft.com/office/powerpoint/2010/main" val="1377828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Danish Informatics curriculum for primary and lower secondary school consists of four competence areas:</a:t>
            </a:r>
            <a:endParaRPr lang="en-DK" dirty="0"/>
          </a:p>
          <a:p>
            <a:r>
              <a:rPr lang="en-GB" dirty="0"/>
              <a:t> </a:t>
            </a:r>
            <a:endParaRPr lang="en-DK" dirty="0"/>
          </a:p>
          <a:p>
            <a:r>
              <a:rPr lang="en-GB" dirty="0"/>
              <a:t>- Digital empowerment</a:t>
            </a:r>
            <a:endParaRPr lang="en-DK" dirty="0"/>
          </a:p>
          <a:p>
            <a:r>
              <a:rPr lang="en-GB" dirty="0"/>
              <a:t>- Digital design and design processes</a:t>
            </a:r>
            <a:endParaRPr lang="en-DK" dirty="0"/>
          </a:p>
          <a:p>
            <a:r>
              <a:rPr lang="en-GB" dirty="0"/>
              <a:t>- Computational thinking and modelling, and</a:t>
            </a:r>
            <a:endParaRPr lang="en-DK" dirty="0"/>
          </a:p>
          <a:p>
            <a:r>
              <a:rPr lang="en-GB" dirty="0"/>
              <a:t>- Technological knowledge and skills.</a:t>
            </a:r>
            <a:endParaRPr lang="en-DK" dirty="0"/>
          </a:p>
          <a:p>
            <a:r>
              <a:rPr lang="en-GB" dirty="0"/>
              <a:t> </a:t>
            </a:r>
            <a:endParaRPr lang="en-DK" dirty="0"/>
          </a:p>
          <a:p>
            <a:r>
              <a:rPr lang="en-GB" dirty="0"/>
              <a:t>The two latter encompass traditional computing subjects, while the two former are less standard in Informatics curricula – if present at all.</a:t>
            </a:r>
            <a:endParaRPr lang="en-DK" dirty="0"/>
          </a:p>
          <a:p>
            <a:r>
              <a:rPr lang="en-GB" dirty="0"/>
              <a:t> </a:t>
            </a:r>
            <a:endParaRPr lang="en-DK" dirty="0"/>
          </a:p>
          <a:p>
            <a:r>
              <a:rPr lang="en-GB" dirty="0"/>
              <a:t>Inclusion of </a:t>
            </a:r>
            <a:r>
              <a:rPr lang="en-GB" i="1" dirty="0"/>
              <a:t>Digital design and design processes</a:t>
            </a:r>
            <a:r>
              <a:rPr lang="en-GB" dirty="0"/>
              <a:t> recognise the bipartite nature of all computation that is directed at purposes in the real world.</a:t>
            </a:r>
            <a:endParaRPr lang="en-DK" dirty="0"/>
          </a:p>
          <a:p>
            <a:r>
              <a:rPr lang="en-GB" dirty="0"/>
              <a:t> </a:t>
            </a:r>
            <a:endParaRPr lang="en-DK" dirty="0"/>
          </a:p>
          <a:p>
            <a:r>
              <a:rPr lang="en-GB" dirty="0"/>
              <a:t>Thus, we embrace both problem domain and solution domain – the entire bipartite system.  Both the software machine and the physical (or imaginary) world whose behaviour it governs.</a:t>
            </a:r>
            <a:endParaRPr lang="en-DK" dirty="0"/>
          </a:p>
          <a:p>
            <a:r>
              <a:rPr lang="en-GB" dirty="0"/>
              <a:t> </a:t>
            </a:r>
            <a:endParaRPr lang="en-DK" dirty="0"/>
          </a:p>
          <a:p>
            <a:r>
              <a:rPr lang="en-GB" dirty="0"/>
              <a:t>This is not generally embraced in curricula for computing in school.  The focus on design process is inspired by the Scandinavian school of Participatory Design, which originated in the 1960s and 1970s, and by Donald Schön’s philosophy of design as a reflective practice from the 1980s.  The particular notion of problem framing and reframing are essential parts of this and is also inspired by the seminal work of British computer scientist Michael Jackson in the 1990s.</a:t>
            </a:r>
            <a:endParaRPr lang="en-DK" dirty="0"/>
          </a:p>
          <a:p>
            <a:r>
              <a:rPr lang="en-GB" dirty="0"/>
              <a:t> </a:t>
            </a:r>
            <a:endParaRPr lang="en-DK" dirty="0"/>
          </a:p>
          <a:p>
            <a:r>
              <a:rPr lang="en-GB" dirty="0"/>
              <a:t>Another unique – I think – component of our curriculum is </a:t>
            </a:r>
            <a:r>
              <a:rPr lang="en-GB" i="1" dirty="0"/>
              <a:t>Digital empowerment</a:t>
            </a:r>
            <a:r>
              <a:rPr lang="en-GB" dirty="0"/>
              <a:t>, which represents the ability to analyse and evaluate digital artefacts with a focus on intention and use through a critical, reflexive and constructive examination and understanding of consequences and possibilities of a digital artefact.</a:t>
            </a:r>
            <a:endParaRPr lang="en-DK" dirty="0"/>
          </a:p>
          <a:p>
            <a:r>
              <a:rPr lang="en-GB" dirty="0"/>
              <a:t> </a:t>
            </a:r>
            <a:endParaRPr lang="en-DK" dirty="0"/>
          </a:p>
          <a:p>
            <a:r>
              <a:rPr lang="en-GB" dirty="0"/>
              <a:t>This is for digital artefacts what literature analysis is for novels, but with the additional liberating component of reframing and redesign – realising that digital artefacts are human-made and could have been designed differently if other perspectives had been applied.</a:t>
            </a:r>
            <a:endParaRPr lang="en-DK" dirty="0"/>
          </a:p>
        </p:txBody>
      </p:sp>
      <p:sp>
        <p:nvSpPr>
          <p:cNvPr id="4" name="Slide Number Placeholder 3"/>
          <p:cNvSpPr>
            <a:spLocks noGrp="1"/>
          </p:cNvSpPr>
          <p:nvPr>
            <p:ph type="sldNum" sz="quarter" idx="5"/>
          </p:nvPr>
        </p:nvSpPr>
        <p:spPr/>
        <p:txBody>
          <a:bodyPr/>
          <a:lstStyle/>
          <a:p>
            <a:fld id="{1AB85D78-B3EB-4841-B817-2E188BC7B202}" type="slidenum">
              <a:rPr lang="da-DK" smtClean="0"/>
              <a:t>3</a:t>
            </a:fld>
            <a:endParaRPr lang="da-DK"/>
          </a:p>
        </p:txBody>
      </p:sp>
    </p:spTree>
    <p:extLst>
      <p:ext uri="{BB962C8B-B14F-4D97-AF65-F5344CB8AC3E}">
        <p14:creationId xmlns:p14="http://schemas.microsoft.com/office/powerpoint/2010/main" val="4156974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four competence areas constitute a holistic approach to Informatics, which I will describe in terms of this model of computational modelling. ;-)</a:t>
            </a:r>
            <a:endParaRPr lang="en-DK" dirty="0"/>
          </a:p>
          <a:p>
            <a:r>
              <a:rPr lang="en-GB" dirty="0"/>
              <a:t> </a:t>
            </a:r>
            <a:endParaRPr lang="en-DK" dirty="0"/>
          </a:p>
          <a:p>
            <a:r>
              <a:rPr lang="en-GB" dirty="0"/>
              <a:t>The real or an imaginary world is populated with phenomena and activities, which – through analysis and abstraction – can be understood in terms of concepts and use cases.</a:t>
            </a:r>
            <a:endParaRPr lang="en-DK" dirty="0"/>
          </a:p>
          <a:p>
            <a:r>
              <a:rPr lang="en-GB" dirty="0"/>
              <a:t> </a:t>
            </a:r>
            <a:endParaRPr lang="en-DK" dirty="0"/>
          </a:p>
          <a:p>
            <a:r>
              <a:rPr lang="en-GB" dirty="0"/>
              <a:t>Through computational modelling, these can be prioritised, structured and modelled for computational representation.  Through design and construction using digital technology, new digital artefacts can be developed to manipulate and transform these representations into something, which hopefully provides value through interpretation and use back in the real world.</a:t>
            </a:r>
            <a:endParaRPr lang="en-DK" dirty="0"/>
          </a:p>
          <a:p>
            <a:endParaRPr lang="en-DK" dirty="0"/>
          </a:p>
        </p:txBody>
      </p:sp>
      <p:sp>
        <p:nvSpPr>
          <p:cNvPr id="4" name="Slide Number Placeholder 3"/>
          <p:cNvSpPr>
            <a:spLocks noGrp="1"/>
          </p:cNvSpPr>
          <p:nvPr>
            <p:ph type="sldNum" sz="quarter" idx="5"/>
          </p:nvPr>
        </p:nvSpPr>
        <p:spPr/>
        <p:txBody>
          <a:bodyPr/>
          <a:lstStyle/>
          <a:p>
            <a:fld id="{1AB85D78-B3EB-4841-B817-2E188BC7B202}" type="slidenum">
              <a:rPr lang="da-DK" smtClean="0"/>
              <a:t>4</a:t>
            </a:fld>
            <a:endParaRPr lang="da-DK"/>
          </a:p>
        </p:txBody>
      </p:sp>
    </p:spTree>
    <p:extLst>
      <p:ext uri="{BB962C8B-B14F-4D97-AF65-F5344CB8AC3E}">
        <p14:creationId xmlns:p14="http://schemas.microsoft.com/office/powerpoint/2010/main" val="3712590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four competence areas maps – more or less 1-1 – to the four processes in the model.</a:t>
            </a:r>
            <a:endParaRPr lang="en-DK" dirty="0"/>
          </a:p>
          <a:p>
            <a:r>
              <a:rPr lang="en-GB" dirty="0"/>
              <a:t>	[Shift to 28a – animation]</a:t>
            </a:r>
            <a:endParaRPr lang="en-DK" dirty="0"/>
          </a:p>
          <a:p>
            <a:r>
              <a:rPr lang="en-GB" dirty="0"/>
              <a:t>Digital design and design processes covers primarily activities related to the problem domain. </a:t>
            </a:r>
            <a:endParaRPr lang="en-DK" dirty="0"/>
          </a:p>
          <a:p>
            <a:r>
              <a:rPr lang="en-GB" dirty="0"/>
              <a:t>	[Shift to 28b – animation]</a:t>
            </a:r>
            <a:endParaRPr lang="en-DK" dirty="0"/>
          </a:p>
          <a:p>
            <a:r>
              <a:rPr lang="en-GB" dirty="0"/>
              <a:t>Computational thinking and modelling maps to the process going from problem domain to the computational model system.</a:t>
            </a:r>
            <a:endParaRPr lang="en-DK" dirty="0"/>
          </a:p>
          <a:p>
            <a:r>
              <a:rPr lang="en-GB" dirty="0"/>
              <a:t>	[Shift to 28c – animation]</a:t>
            </a:r>
            <a:endParaRPr lang="en-DK" dirty="0"/>
          </a:p>
          <a:p>
            <a:r>
              <a:rPr lang="en-GB" dirty="0"/>
              <a:t>Technological knowledge and skills provide competences to design and construct digital artefacts</a:t>
            </a:r>
            <a:endParaRPr lang="en-DK" dirty="0"/>
          </a:p>
          <a:p>
            <a:r>
              <a:rPr lang="en-GB" dirty="0"/>
              <a:t>	[Shift to 28d – animation]</a:t>
            </a:r>
            <a:endParaRPr lang="en-DK" dirty="0"/>
          </a:p>
          <a:p>
            <a:r>
              <a:rPr lang="en-GB" dirty="0"/>
              <a:t>Digital empowerment relates to the process back from the computational model system to the problem domain.</a:t>
            </a:r>
            <a:endParaRPr lang="en-DK" dirty="0"/>
          </a:p>
          <a:p>
            <a:r>
              <a:rPr lang="en-GB" dirty="0"/>
              <a:t> </a:t>
            </a:r>
            <a:endParaRPr lang="en-DK" dirty="0"/>
          </a:p>
          <a:p>
            <a:r>
              <a:rPr lang="en-GB" dirty="0"/>
              <a:t>Not only does the four competence areas constitute a nice, full circle.  They also mutually strengthen each other.</a:t>
            </a:r>
            <a:endParaRPr lang="en-DK" dirty="0"/>
          </a:p>
          <a:p>
            <a:r>
              <a:rPr lang="en-GB" dirty="0"/>
              <a:t> </a:t>
            </a:r>
            <a:endParaRPr lang="en-DK" dirty="0"/>
          </a:p>
          <a:p>
            <a:r>
              <a:rPr lang="en-GB" dirty="0"/>
              <a:t>Analytical competences provided by Digital empowerment will strengthen the three other competence areas.  And vice versa: if you actually know how to build digital artefacts, your critical and constructive analysis can become much richer and deeper.</a:t>
            </a:r>
            <a:endParaRPr lang="en-DK" dirty="0"/>
          </a:p>
          <a:p>
            <a:endParaRPr lang="da-DK" dirty="0"/>
          </a:p>
          <a:p>
            <a:endParaRPr lang="da-DK" dirty="0"/>
          </a:p>
        </p:txBody>
      </p:sp>
      <p:sp>
        <p:nvSpPr>
          <p:cNvPr id="4" name="Slide Number Placeholder 3"/>
          <p:cNvSpPr>
            <a:spLocks noGrp="1"/>
          </p:cNvSpPr>
          <p:nvPr>
            <p:ph type="sldNum" sz="quarter" idx="5"/>
          </p:nvPr>
        </p:nvSpPr>
        <p:spPr/>
        <p:txBody>
          <a:bodyPr/>
          <a:lstStyle/>
          <a:p>
            <a:fld id="{1AB85D78-B3EB-4841-B817-2E188BC7B202}" type="slidenum">
              <a:rPr lang="da-DK" smtClean="0"/>
              <a:t>5</a:t>
            </a:fld>
            <a:endParaRPr lang="da-DK"/>
          </a:p>
        </p:txBody>
      </p:sp>
    </p:spTree>
    <p:extLst>
      <p:ext uri="{BB962C8B-B14F-4D97-AF65-F5344CB8AC3E}">
        <p14:creationId xmlns:p14="http://schemas.microsoft.com/office/powerpoint/2010/main" val="3229600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800" dirty="0">
                <a:effectLst/>
                <a:latin typeface="Arial" panose="020B0604020202020204" pitchFamily="34" charset="0"/>
                <a:ea typeface="Arial" panose="020B0604020202020204" pitchFamily="34" charset="0"/>
              </a:rPr>
              <a:t>Dette kapitel beskriver den danske model for informatik/teknologiforståelse i almen uddannelse og dermed, hvad I kan forvente at jeres studerende kommer med af kompetencer om føje år.</a:t>
            </a:r>
            <a:endParaRPr lang="en-DK" sz="1800" dirty="0">
              <a:effectLst/>
              <a:latin typeface="Arial" panose="020B0604020202020204" pitchFamily="34" charset="0"/>
              <a:ea typeface="Arial" panose="020B0604020202020204" pitchFamily="34" charset="0"/>
            </a:endParaRPr>
          </a:p>
          <a:p>
            <a:endParaRPr lang="en-DK"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8913F78A-A18B-7749-92D6-C4BA6CE7B190}" type="slidenum">
              <a:rPr lang="da-DK" smtClean="0"/>
              <a:t>6</a:t>
            </a:fld>
            <a:endParaRPr lang="da-DK"/>
          </a:p>
        </p:txBody>
      </p:sp>
    </p:spTree>
    <p:extLst>
      <p:ext uri="{BB962C8B-B14F-4D97-AF65-F5344CB8AC3E}">
        <p14:creationId xmlns:p14="http://schemas.microsoft.com/office/powerpoint/2010/main" val="3855438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C8E0-765A-3843-893C-97113F3999D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da-DK"/>
          </a:p>
        </p:txBody>
      </p:sp>
      <p:sp>
        <p:nvSpPr>
          <p:cNvPr id="3" name="Subtitle 2">
            <a:extLst>
              <a:ext uri="{FF2B5EF4-FFF2-40B4-BE49-F238E27FC236}">
                <a16:creationId xmlns:a16="http://schemas.microsoft.com/office/drawing/2014/main" id="{6C90CE10-55C3-5F4C-BEA1-E296BDC69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da-DK"/>
          </a:p>
        </p:txBody>
      </p:sp>
      <p:sp>
        <p:nvSpPr>
          <p:cNvPr id="5" name="Footer Placeholder 4">
            <a:extLst>
              <a:ext uri="{FF2B5EF4-FFF2-40B4-BE49-F238E27FC236}">
                <a16:creationId xmlns:a16="http://schemas.microsoft.com/office/drawing/2014/main" id="{51BC77FD-856D-ED4D-A7A7-AC2ADF4334C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1E2B73E-822E-BB41-992F-B029464E5CE4}"/>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pic>
        <p:nvPicPr>
          <p:cNvPr id="7" name="Picture 6">
            <a:extLst>
              <a:ext uri="{FF2B5EF4-FFF2-40B4-BE49-F238E27FC236}">
                <a16:creationId xmlns:a16="http://schemas.microsoft.com/office/drawing/2014/main" id="{D8CF94D9-C595-9F4C-BFDC-4B3882C31B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39" y="6373175"/>
            <a:ext cx="1725561" cy="332425"/>
          </a:xfrm>
          <a:prstGeom prst="rect">
            <a:avLst/>
          </a:prstGeom>
        </p:spPr>
      </p:pic>
    </p:spTree>
    <p:extLst>
      <p:ext uri="{BB962C8B-B14F-4D97-AF65-F5344CB8AC3E}">
        <p14:creationId xmlns:p14="http://schemas.microsoft.com/office/powerpoint/2010/main" val="385970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76E-4814-4943-A4A8-FB60AD97ED90}"/>
              </a:ext>
            </a:extLst>
          </p:cNvPr>
          <p:cNvSpPr>
            <a:spLocks noGrp="1"/>
          </p:cNvSpPr>
          <p:nvPr>
            <p:ph type="title"/>
          </p:nvPr>
        </p:nvSpPr>
        <p:spPr/>
        <p:txBody>
          <a:bodyPr/>
          <a:lstStyle/>
          <a:p>
            <a:r>
              <a:rPr lang="en-GB"/>
              <a:t>Click to edit Master title style</a:t>
            </a:r>
            <a:endParaRPr lang="da-DK"/>
          </a:p>
        </p:txBody>
      </p:sp>
      <p:sp>
        <p:nvSpPr>
          <p:cNvPr id="3" name="Vertical Text Placeholder 2">
            <a:extLst>
              <a:ext uri="{FF2B5EF4-FFF2-40B4-BE49-F238E27FC236}">
                <a16:creationId xmlns:a16="http://schemas.microsoft.com/office/drawing/2014/main" id="{61EB8E10-C129-B346-BA03-C07E72A413D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5D19E892-FD1C-CE48-BA20-2B276A82F2F5}"/>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B59F346-98A7-BB4C-9BD8-DEFE5238C61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28546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C7935A-EFB6-224E-B5A7-6FA1E8C94DE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da-DK"/>
          </a:p>
        </p:txBody>
      </p:sp>
      <p:sp>
        <p:nvSpPr>
          <p:cNvPr id="3" name="Vertical Text Placeholder 2">
            <a:extLst>
              <a:ext uri="{FF2B5EF4-FFF2-40B4-BE49-F238E27FC236}">
                <a16:creationId xmlns:a16="http://schemas.microsoft.com/office/drawing/2014/main" id="{D0CE2B72-3085-DE41-9EF0-2D723A5DC1C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ACFCBDA4-048F-744F-A15C-BCC617ED3936}"/>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3C1552D-C5DD-F940-9FDA-114C2B69F89A}"/>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82277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323A-5115-5349-8FE7-8CD3F6990E29}"/>
              </a:ext>
            </a:extLst>
          </p:cNvPr>
          <p:cNvSpPr>
            <a:spLocks noGrp="1"/>
          </p:cNvSpPr>
          <p:nvPr>
            <p:ph type="title"/>
          </p:nvPr>
        </p:nvSpPr>
        <p:spPr/>
        <p:txBody>
          <a:bodyPr/>
          <a:lstStyle>
            <a:lvl1pPr>
              <a:defRPr b="1" baseline="0">
                <a:latin typeface="Arial" panose="020B0604020202020204" pitchFamily="34" charset="0"/>
              </a:defRPr>
            </a:lvl1pPr>
          </a:lstStyle>
          <a:p>
            <a:r>
              <a:rPr lang="en-GB" dirty="0"/>
              <a:t>Click to edit Master title style</a:t>
            </a:r>
            <a:endParaRPr lang="da-DK" dirty="0"/>
          </a:p>
        </p:txBody>
      </p:sp>
      <p:sp>
        <p:nvSpPr>
          <p:cNvPr id="3" name="Content Placeholder 2">
            <a:extLst>
              <a:ext uri="{FF2B5EF4-FFF2-40B4-BE49-F238E27FC236}">
                <a16:creationId xmlns:a16="http://schemas.microsoft.com/office/drawing/2014/main" id="{C5FA56B5-8AD5-C746-9E30-245A1EBF800A}"/>
              </a:ext>
            </a:extLst>
          </p:cNvPr>
          <p:cNvSpPr>
            <a:spLocks noGrp="1"/>
          </p:cNvSpPr>
          <p:nvPr>
            <p:ph idx="1"/>
          </p:nvPr>
        </p:nvSpPr>
        <p:spPr/>
        <p:txBody>
          <a:bodyPr/>
          <a:lstStyle>
            <a:lvl1pPr>
              <a:buClr>
                <a:schemeClr val="accent2"/>
              </a:buClr>
              <a:defRPr baseline="0">
                <a:latin typeface="Arial" panose="020B0604020202020204" pitchFamily="34" charset="0"/>
              </a:defRPr>
            </a:lvl1pPr>
            <a:lvl2pPr>
              <a:buClr>
                <a:schemeClr val="accent2"/>
              </a:buClr>
              <a:defRPr baseline="0">
                <a:latin typeface="Arial" panose="020B0604020202020204" pitchFamily="34" charset="0"/>
              </a:defRPr>
            </a:lvl2pPr>
            <a:lvl3pPr>
              <a:buClr>
                <a:schemeClr val="accent2"/>
              </a:buClr>
              <a:defRPr baseline="0">
                <a:latin typeface="Arial" panose="020B0604020202020204" pitchFamily="34" charset="0"/>
              </a:defRPr>
            </a:lvl3pPr>
            <a:lvl4pPr>
              <a:buClr>
                <a:schemeClr val="accent2"/>
              </a:buClr>
              <a:defRPr baseline="0">
                <a:latin typeface="Arial" panose="020B0604020202020204" pitchFamily="34" charset="0"/>
              </a:defRPr>
            </a:lvl4pPr>
            <a:lvl5pPr>
              <a:buClr>
                <a:schemeClr val="accent2"/>
              </a:buClr>
              <a:defRPr sz="1600"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da-DK" dirty="0"/>
          </a:p>
        </p:txBody>
      </p:sp>
      <p:sp>
        <p:nvSpPr>
          <p:cNvPr id="5" name="Footer Placeholder 4">
            <a:extLst>
              <a:ext uri="{FF2B5EF4-FFF2-40B4-BE49-F238E27FC236}">
                <a16:creationId xmlns:a16="http://schemas.microsoft.com/office/drawing/2014/main" id="{2CD895DE-2DFF-0842-A9DB-8027FE1250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732E43A-5E97-2347-B94C-C9372B9DFE9A}"/>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3050098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B576-DBE2-E349-9304-9209B362D8A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da-DK"/>
          </a:p>
        </p:txBody>
      </p:sp>
      <p:sp>
        <p:nvSpPr>
          <p:cNvPr id="3" name="Text Placeholder 2">
            <a:extLst>
              <a:ext uri="{FF2B5EF4-FFF2-40B4-BE49-F238E27FC236}">
                <a16:creationId xmlns:a16="http://schemas.microsoft.com/office/drawing/2014/main" id="{AC06E51E-CC42-AE4F-8D2A-FEB446AE15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298D747B-560D-FE49-8F47-A47F8B7F9E21}"/>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72ED86E-7164-E542-A5C8-C9C1FD72E1D4}"/>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3088422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907F-19BF-4747-AF82-D08958B61454}"/>
              </a:ext>
            </a:extLst>
          </p:cNvPr>
          <p:cNvSpPr>
            <a:spLocks noGrp="1"/>
          </p:cNvSpPr>
          <p:nvPr>
            <p:ph type="title"/>
          </p:nvPr>
        </p:nvSpPr>
        <p:spPr/>
        <p:txBody>
          <a:bodyPr/>
          <a:lstStyle/>
          <a:p>
            <a:r>
              <a:rPr lang="en-GB"/>
              <a:t>Click to edit Master title style</a:t>
            </a:r>
            <a:endParaRPr lang="da-DK"/>
          </a:p>
        </p:txBody>
      </p:sp>
      <p:sp>
        <p:nvSpPr>
          <p:cNvPr id="3" name="Content Placeholder 2">
            <a:extLst>
              <a:ext uri="{FF2B5EF4-FFF2-40B4-BE49-F238E27FC236}">
                <a16:creationId xmlns:a16="http://schemas.microsoft.com/office/drawing/2014/main" id="{AF92B919-14A4-7A48-9464-D13EBCB207D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Content Placeholder 3">
            <a:extLst>
              <a:ext uri="{FF2B5EF4-FFF2-40B4-BE49-F238E27FC236}">
                <a16:creationId xmlns:a16="http://schemas.microsoft.com/office/drawing/2014/main" id="{51E1A197-7AF0-904C-A751-CABD000E2A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6" name="Footer Placeholder 5">
            <a:extLst>
              <a:ext uri="{FF2B5EF4-FFF2-40B4-BE49-F238E27FC236}">
                <a16:creationId xmlns:a16="http://schemas.microsoft.com/office/drawing/2014/main" id="{04A77B3B-AC5F-9445-BE80-894BAB575104}"/>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777D2BB1-5BB7-B448-BBDE-0B7572CFB63C}"/>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4159391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9D12C-70EA-0246-84C2-A982E2C6CFC1}"/>
              </a:ext>
            </a:extLst>
          </p:cNvPr>
          <p:cNvSpPr>
            <a:spLocks noGrp="1"/>
          </p:cNvSpPr>
          <p:nvPr>
            <p:ph type="title"/>
          </p:nvPr>
        </p:nvSpPr>
        <p:spPr>
          <a:xfrm>
            <a:off x="839788" y="365125"/>
            <a:ext cx="10515600" cy="1325563"/>
          </a:xfrm>
        </p:spPr>
        <p:txBody>
          <a:bodyPr/>
          <a:lstStyle/>
          <a:p>
            <a:r>
              <a:rPr lang="en-GB"/>
              <a:t>Click to edit Master title style</a:t>
            </a:r>
            <a:endParaRPr lang="da-DK"/>
          </a:p>
        </p:txBody>
      </p:sp>
      <p:sp>
        <p:nvSpPr>
          <p:cNvPr id="3" name="Text Placeholder 2">
            <a:extLst>
              <a:ext uri="{FF2B5EF4-FFF2-40B4-BE49-F238E27FC236}">
                <a16:creationId xmlns:a16="http://schemas.microsoft.com/office/drawing/2014/main" id="{7CCCFF75-806D-0244-98C0-61F276D27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4C5FB8-78C1-5144-AA47-4833A228D03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Text Placeholder 4">
            <a:extLst>
              <a:ext uri="{FF2B5EF4-FFF2-40B4-BE49-F238E27FC236}">
                <a16:creationId xmlns:a16="http://schemas.microsoft.com/office/drawing/2014/main" id="{8B9A2E6A-10D4-2343-BAAC-A6B1B97C80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3D74B02-70F2-6443-8240-9B7833BCFC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8" name="Footer Placeholder 7">
            <a:extLst>
              <a:ext uri="{FF2B5EF4-FFF2-40B4-BE49-F238E27FC236}">
                <a16:creationId xmlns:a16="http://schemas.microsoft.com/office/drawing/2014/main" id="{FABFE1D2-911A-AE48-BEDE-EDAE919DAC73}"/>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AF7B8BB9-DE80-D843-A6F1-C3D0F9584E7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824664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3C6E-69EE-A64C-AEB7-9B011DA0F24A}"/>
              </a:ext>
            </a:extLst>
          </p:cNvPr>
          <p:cNvSpPr>
            <a:spLocks noGrp="1"/>
          </p:cNvSpPr>
          <p:nvPr>
            <p:ph type="title"/>
          </p:nvPr>
        </p:nvSpPr>
        <p:spPr/>
        <p:txBody>
          <a:bodyPr/>
          <a:lstStyle/>
          <a:p>
            <a:r>
              <a:rPr lang="en-GB"/>
              <a:t>Click to edit Master title style</a:t>
            </a:r>
            <a:endParaRPr lang="da-DK"/>
          </a:p>
        </p:txBody>
      </p:sp>
      <p:sp>
        <p:nvSpPr>
          <p:cNvPr id="4" name="Footer Placeholder 3">
            <a:extLst>
              <a:ext uri="{FF2B5EF4-FFF2-40B4-BE49-F238E27FC236}">
                <a16:creationId xmlns:a16="http://schemas.microsoft.com/office/drawing/2014/main" id="{A79CEE3C-8462-7F4A-8483-13A5430F618B}"/>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301CDC7B-0704-7746-B96C-77B67BD35BB3}"/>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46751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192E2B-1A31-C240-A07C-26186C862DC7}"/>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DBCA5B48-D462-5F4E-9498-9F1580C9F85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51169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B75A-3903-2E49-9D66-A4C7338603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a-DK"/>
          </a:p>
        </p:txBody>
      </p:sp>
      <p:sp>
        <p:nvSpPr>
          <p:cNvPr id="3" name="Content Placeholder 2">
            <a:extLst>
              <a:ext uri="{FF2B5EF4-FFF2-40B4-BE49-F238E27FC236}">
                <a16:creationId xmlns:a16="http://schemas.microsoft.com/office/drawing/2014/main" id="{C886F9D1-29C1-0443-84A9-1DF2C712A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Text Placeholder 3">
            <a:extLst>
              <a:ext uri="{FF2B5EF4-FFF2-40B4-BE49-F238E27FC236}">
                <a16:creationId xmlns:a16="http://schemas.microsoft.com/office/drawing/2014/main" id="{AC4CB2D8-1B4C-6F4D-AA7E-4DD145FCA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67C64CA6-9827-8442-91D9-3C24B060E5A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464582B-9B2E-B04E-AF21-3DD938E26F77}"/>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926854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D77E-9609-F34D-BFFC-E951D26CFC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a-DK"/>
          </a:p>
        </p:txBody>
      </p:sp>
      <p:sp>
        <p:nvSpPr>
          <p:cNvPr id="3" name="Picture Placeholder 2">
            <a:extLst>
              <a:ext uri="{FF2B5EF4-FFF2-40B4-BE49-F238E27FC236}">
                <a16:creationId xmlns:a16="http://schemas.microsoft.com/office/drawing/2014/main" id="{838267B0-9647-AD40-8259-3FEBAC612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FCDB738C-EC5C-564C-95D6-DD85DCEB2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9F59C238-A306-5949-B50B-E90144BB639F}"/>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8F6C2262-159E-D04C-8BD3-798B9069D30D}"/>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36055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C0EC0-AAD9-E644-B52B-A15B0B7E4B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da-DK"/>
          </a:p>
        </p:txBody>
      </p:sp>
      <p:sp>
        <p:nvSpPr>
          <p:cNvPr id="3" name="Text Placeholder 2">
            <a:extLst>
              <a:ext uri="{FF2B5EF4-FFF2-40B4-BE49-F238E27FC236}">
                <a16:creationId xmlns:a16="http://schemas.microsoft.com/office/drawing/2014/main" id="{935FBE8D-81C5-B941-8B51-41F7919CCF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20C9BC62-48CD-4645-86C9-0126EE350A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pic>
        <p:nvPicPr>
          <p:cNvPr id="7" name="Picture 6">
            <a:extLst>
              <a:ext uri="{FF2B5EF4-FFF2-40B4-BE49-F238E27FC236}">
                <a16:creationId xmlns:a16="http://schemas.microsoft.com/office/drawing/2014/main" id="{2E2F8D12-643D-F541-B601-BDF4EEADC6B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79439" y="6440911"/>
            <a:ext cx="1725561" cy="332425"/>
          </a:xfrm>
          <a:prstGeom prst="rect">
            <a:avLst/>
          </a:prstGeom>
        </p:spPr>
      </p:pic>
    </p:spTree>
    <p:extLst>
      <p:ext uri="{BB962C8B-B14F-4D97-AF65-F5344CB8AC3E}">
        <p14:creationId xmlns:p14="http://schemas.microsoft.com/office/powerpoint/2010/main" val="2295327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link.springer.com/book/10.1007/978-3-030-86144-5" TargetMode="External"/><Relationship Id="rId7" Type="http://schemas.openxmlformats.org/officeDocument/2006/relationships/hyperlink" Target="https://emu.dk/grundskole/teknologiforstaaelse/technology-comprehension?b=t5-t3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link.springer.com/content/pdf/10.1007%2F978-3-030-86144-5_26.pdf"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www.emu.dk/grundskole/teknologiforstaelse/laeseplan-og-vejledning" TargetMode="External"/><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hyperlink" Target="https://www.emu.dk/grundskole/teknologiforstaelse" TargetMode="Externa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hyperlink" Target="https://www.emu.dk/grundskole/teknologiforstaelse/om-forsoget" TargetMode="External"/><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hyperlink" Target="https://tekfors&#248;get.d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867A8B-2840-A048-95A3-E8A409A020F6}"/>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bwMode="auto">
          <a:xfrm>
            <a:off x="1883257" y="260648"/>
            <a:ext cx="835292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8" name="Rectangle 2"/>
          <p:cNvSpPr txBox="1">
            <a:spLocks noChangeArrowheads="1"/>
          </p:cNvSpPr>
          <p:nvPr/>
        </p:nvSpPr>
        <p:spPr bwMode="auto">
          <a:xfrm>
            <a:off x="1214411" y="535927"/>
            <a:ext cx="9763177" cy="11521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spcAft>
                <a:spcPts val="600"/>
              </a:spcAft>
            </a:pPr>
            <a:r>
              <a:rPr lang="da-DK" sz="1800" b="0" dirty="0">
                <a:solidFill>
                  <a:schemeClr val="bg1">
                    <a:lumMod val="75000"/>
                  </a:schemeClr>
                </a:solidFill>
                <a:latin typeface="Arial" panose="020B0604020202020204" pitchFamily="34" charset="0"/>
                <a:ea typeface="ＭＳ Ｐゴシック" charset="-128"/>
                <a:cs typeface="Arial" panose="020B0604020202020204" pitchFamily="34" charset="0"/>
              </a:rPr>
              <a:t>Oplæg for gymnasielærere på programmeringskursus</a:t>
            </a:r>
          </a:p>
          <a:p>
            <a:pPr algn="ctr" eaLnBrk="1" hangingPunct="1">
              <a:spcAft>
                <a:spcPts val="600"/>
              </a:spcAft>
            </a:pPr>
            <a:r>
              <a:rPr lang="da-DK" sz="1400" b="0" dirty="0">
                <a:solidFill>
                  <a:schemeClr val="bg1">
                    <a:lumMod val="75000"/>
                  </a:schemeClr>
                </a:solidFill>
                <a:latin typeface="Arial" panose="020B0604020202020204" pitchFamily="34" charset="0"/>
                <a:ea typeface="ＭＳ Ｐゴシック" charset="-128"/>
                <a:cs typeface="Arial" panose="020B0604020202020204" pitchFamily="34" charset="0"/>
              </a:rPr>
              <a:t>17. maj 2024</a:t>
            </a:r>
          </a:p>
        </p:txBody>
      </p:sp>
      <p:sp>
        <p:nvSpPr>
          <p:cNvPr id="9" name="Rectangle 2">
            <a:extLst>
              <a:ext uri="{FF2B5EF4-FFF2-40B4-BE49-F238E27FC236}">
                <a16:creationId xmlns:a16="http://schemas.microsoft.com/office/drawing/2014/main" id="{53DE9ED7-F262-F540-980D-D39EAB305890}"/>
              </a:ext>
            </a:extLst>
          </p:cNvPr>
          <p:cNvSpPr txBox="1">
            <a:spLocks noChangeArrowheads="1"/>
          </p:cNvSpPr>
          <p:nvPr/>
        </p:nvSpPr>
        <p:spPr bwMode="auto">
          <a:xfrm>
            <a:off x="1085462" y="2251366"/>
            <a:ext cx="10048126" cy="201622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9600" b="0" kern="0" dirty="0">
                <a:solidFill>
                  <a:schemeClr val="bg1">
                    <a:lumMod val="75000"/>
                  </a:schemeClr>
                </a:solidFill>
                <a:latin typeface="Arial" panose="020B0604020202020204" pitchFamily="34" charset="0"/>
                <a:ea typeface="ＭＳ Ｐゴシック" charset="-128"/>
                <a:cs typeface="Arial" panose="020B0604020202020204" pitchFamily="34" charset="0"/>
              </a:rPr>
              <a:t>Informatik</a:t>
            </a:r>
          </a:p>
          <a:p>
            <a:pPr algn="ctr" eaLnBrk="1" hangingPunct="1"/>
            <a:r>
              <a:rPr lang="da-DK" sz="2200" b="0" kern="0" dirty="0">
                <a:solidFill>
                  <a:schemeClr val="accent2"/>
                </a:solidFill>
                <a:latin typeface="Arial" panose="020B0604020202020204" pitchFamily="34" charset="0"/>
                <a:ea typeface="ＭＳ Ｐゴシック" charset="-128"/>
                <a:cs typeface="Arial" panose="020B0604020202020204" pitchFamily="34" charset="0"/>
              </a:rPr>
              <a:t>Teknologiforståelse </a:t>
            </a:r>
            <a:r>
              <a:rPr lang="da-DK" sz="2200" b="0" kern="0" dirty="0">
                <a:solidFill>
                  <a:schemeClr val="bg1">
                    <a:lumMod val="75000"/>
                  </a:schemeClr>
                </a:solidFill>
                <a:latin typeface="Arial" panose="020B0604020202020204" pitchFamily="34" charset="0"/>
                <a:ea typeface="ＭＳ Ｐゴシック" charset="-128"/>
                <a:cs typeface="Arial" panose="020B0604020202020204" pitchFamily="34" charset="0"/>
              </a:rPr>
              <a:t>|</a:t>
            </a:r>
            <a:r>
              <a:rPr lang="da-DK" sz="2200" b="0" kern="0" dirty="0">
                <a:solidFill>
                  <a:schemeClr val="accent2"/>
                </a:solidFill>
                <a:latin typeface="Arial" panose="020B0604020202020204" pitchFamily="34" charset="0"/>
                <a:ea typeface="ＭＳ Ｐゴシック" charset="-128"/>
                <a:cs typeface="Arial" panose="020B0604020202020204" pitchFamily="34" charset="0"/>
              </a:rPr>
              <a:t> Fagligt samspil </a:t>
            </a:r>
            <a:r>
              <a:rPr lang="da-DK" sz="2200" b="0" kern="0" dirty="0">
                <a:solidFill>
                  <a:schemeClr val="bg1">
                    <a:lumMod val="75000"/>
                  </a:schemeClr>
                </a:solidFill>
                <a:latin typeface="Arial" panose="020B0604020202020204" pitchFamily="34" charset="0"/>
                <a:ea typeface="ＭＳ Ｐゴシック" charset="-128"/>
                <a:cs typeface="Arial" panose="020B0604020202020204" pitchFamily="34" charset="0"/>
              </a:rPr>
              <a:t>|</a:t>
            </a:r>
            <a:r>
              <a:rPr lang="da-DK" sz="2200" b="0" kern="0" dirty="0">
                <a:solidFill>
                  <a:schemeClr val="accent2"/>
                </a:solidFill>
                <a:latin typeface="Arial" panose="020B0604020202020204" pitchFamily="34" charset="0"/>
                <a:ea typeface="ＭＳ Ｐゴシック" charset="-128"/>
                <a:cs typeface="Arial" panose="020B0604020202020204" pitchFamily="34" charset="0"/>
              </a:rPr>
              <a:t> GAI</a:t>
            </a:r>
          </a:p>
        </p:txBody>
      </p:sp>
      <p:sp>
        <p:nvSpPr>
          <p:cNvPr id="13" name="Rectangle 3">
            <a:extLst>
              <a:ext uri="{FF2B5EF4-FFF2-40B4-BE49-F238E27FC236}">
                <a16:creationId xmlns:a16="http://schemas.microsoft.com/office/drawing/2014/main" id="{C6DEC3D2-EB12-1746-9A1D-FE32218EA178}"/>
              </a:ext>
            </a:extLst>
          </p:cNvPr>
          <p:cNvSpPr txBox="1">
            <a:spLocks noChangeArrowheads="1"/>
          </p:cNvSpPr>
          <p:nvPr/>
        </p:nvSpPr>
        <p:spPr bwMode="auto">
          <a:xfrm>
            <a:off x="3186885" y="5065355"/>
            <a:ext cx="5845280" cy="1191651"/>
          </a:xfrm>
          <a:prstGeom prst="rect">
            <a:avLst/>
          </a:prstGeom>
          <a:noFill/>
          <a:ln w="9525">
            <a:noFill/>
            <a:miter lim="800000"/>
            <a:headEnd/>
            <a:tailEnd/>
          </a:ln>
        </p:spPr>
        <p:txBody>
          <a:bodyPr>
            <a:prstTxWarp prst="textNoShape">
              <a:avLst/>
            </a:prstTxWarp>
          </a:bodyPr>
          <a:lstStyle/>
          <a:p>
            <a:pPr algn="ctr">
              <a:spcBef>
                <a:spcPct val="20000"/>
              </a:spcBef>
              <a:defRPr/>
            </a:pPr>
            <a:r>
              <a:rPr lang="da-DK" sz="1400" b="1" kern="0" dirty="0">
                <a:solidFill>
                  <a:schemeClr val="bg1">
                    <a:lumMod val="75000"/>
                  </a:schemeClr>
                </a:solidFill>
                <a:latin typeface="Arial" panose="020B0604020202020204" pitchFamily="34" charset="0"/>
                <a:ea typeface="ＭＳ Ｐゴシック" pitchFamily="-107" charset="-128"/>
                <a:cs typeface="Arial" panose="020B0604020202020204" pitchFamily="34" charset="0"/>
              </a:rPr>
              <a:t>Michael E. Caspersen</a:t>
            </a:r>
          </a:p>
          <a:p>
            <a:pPr algn="ctr">
              <a:spcBef>
                <a:spcPct val="20000"/>
              </a:spcBef>
              <a:defRPr/>
            </a:pPr>
            <a:r>
              <a:rPr lang="da-DK" sz="1400" kern="0" dirty="0">
                <a:solidFill>
                  <a:schemeClr val="bg1">
                    <a:lumMod val="75000"/>
                  </a:schemeClr>
                </a:solidFill>
                <a:latin typeface="Arial" panose="020B0604020202020204" pitchFamily="34" charset="0"/>
                <a:ea typeface="ＭＳ Ｐゴシック" pitchFamily="-107" charset="-128"/>
                <a:cs typeface="Arial" panose="020B0604020202020204" pitchFamily="34" charset="0"/>
              </a:rPr>
              <a:t>Direktør, It-vest – samarbejdende universiteter</a:t>
            </a:r>
          </a:p>
          <a:p>
            <a:pPr algn="ctr">
              <a:spcBef>
                <a:spcPct val="20000"/>
              </a:spcBef>
              <a:defRPr/>
            </a:pPr>
            <a:r>
              <a:rPr lang="da-DK" sz="1400" kern="0" dirty="0">
                <a:solidFill>
                  <a:schemeClr val="bg1">
                    <a:lumMod val="75000"/>
                  </a:schemeClr>
                </a:solidFill>
                <a:latin typeface="Arial" panose="020B0604020202020204" pitchFamily="34" charset="0"/>
                <a:ea typeface="ＭＳ Ｐゴシック" pitchFamily="-107" charset="-128"/>
                <a:cs typeface="Arial" panose="020B0604020202020204" pitchFamily="34" charset="0"/>
              </a:rPr>
              <a:t>Adjungeret professor, Institut for Datalogi, Aarhus Universitet</a:t>
            </a:r>
          </a:p>
          <a:p>
            <a:pPr algn="ctr">
              <a:spcBef>
                <a:spcPct val="20000"/>
              </a:spcBef>
              <a:defRPr/>
            </a:pPr>
            <a:r>
              <a:rPr lang="da-DK" sz="1400" kern="0" dirty="0" err="1">
                <a:solidFill>
                  <a:schemeClr val="bg1">
                    <a:lumMod val="75000"/>
                  </a:schemeClr>
                </a:solidFill>
                <a:latin typeface="Arial" panose="020B0604020202020204" pitchFamily="34" charset="0"/>
                <a:ea typeface="ＭＳ Ｐゴシック" pitchFamily="-107" charset="-128"/>
                <a:cs typeface="Arial" panose="020B0604020202020204" pitchFamily="34" charset="0"/>
              </a:rPr>
              <a:t>mec@it-vest.dk</a:t>
            </a:r>
            <a:endParaRPr lang="da-DK" sz="1400" kern="0" dirty="0">
              <a:solidFill>
                <a:schemeClr val="bg1">
                  <a:lumMod val="75000"/>
                </a:schemeClr>
              </a:solidFill>
              <a:latin typeface="Arial" panose="020B0604020202020204" pitchFamily="34" charset="0"/>
              <a:ea typeface="ＭＳ Ｐゴシック" pitchFamily="-107" charset="-128"/>
              <a:cs typeface="Arial" panose="020B0604020202020204" pitchFamily="34" charset="0"/>
            </a:endParaRPr>
          </a:p>
        </p:txBody>
      </p:sp>
      <p:sp>
        <p:nvSpPr>
          <p:cNvPr id="10" name="Rectangle 9">
            <a:extLst>
              <a:ext uri="{FF2B5EF4-FFF2-40B4-BE49-F238E27FC236}">
                <a16:creationId xmlns:a16="http://schemas.microsoft.com/office/drawing/2014/main" id="{3ADBDF77-B668-DA46-ABF6-37ECF5D8714D}"/>
              </a:ext>
            </a:extLst>
          </p:cNvPr>
          <p:cNvSpPr/>
          <p:nvPr/>
        </p:nvSpPr>
        <p:spPr>
          <a:xfrm>
            <a:off x="10204201" y="6257871"/>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787881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DD84-E5BA-254F-9D31-CEC23A0F266B}"/>
              </a:ext>
            </a:extLst>
          </p:cNvPr>
          <p:cNvSpPr>
            <a:spLocks noGrp="1"/>
          </p:cNvSpPr>
          <p:nvPr>
            <p:ph type="title"/>
          </p:nvPr>
        </p:nvSpPr>
        <p:spPr>
          <a:xfrm>
            <a:off x="512193" y="2500141"/>
            <a:ext cx="5880652" cy="1857715"/>
          </a:xfrm>
        </p:spPr>
        <p:txBody>
          <a:bodyPr>
            <a:normAutofit/>
          </a:bodyPr>
          <a:lstStyle/>
          <a:p>
            <a:pPr algn="ctr"/>
            <a:r>
              <a:rPr lang="da-DK" sz="8800" b="0" dirty="0"/>
              <a:t>Teknologi-</a:t>
            </a:r>
            <a:r>
              <a:rPr lang="da-DK" b="0" dirty="0"/>
              <a:t/>
            </a:r>
            <a:br>
              <a:rPr lang="da-DK" b="0" dirty="0"/>
            </a:br>
            <a:r>
              <a:rPr lang="da-DK" sz="2000" b="0" dirty="0"/>
              <a:t>forståelse</a:t>
            </a:r>
          </a:p>
        </p:txBody>
      </p:sp>
      <p:pic>
        <p:nvPicPr>
          <p:cNvPr id="14" name="Picture 13">
            <a:extLst>
              <a:ext uri="{FF2B5EF4-FFF2-40B4-BE49-F238E27FC236}">
                <a16:creationId xmlns:a16="http://schemas.microsoft.com/office/drawing/2014/main" id="{DE80F2C8-F33B-AD44-A9B8-DDC716B8A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845" y="841672"/>
            <a:ext cx="5025769" cy="5015626"/>
          </a:xfrm>
          <a:prstGeom prst="rect">
            <a:avLst/>
          </a:prstGeom>
        </p:spPr>
      </p:pic>
    </p:spTree>
    <p:extLst>
      <p:ext uri="{BB962C8B-B14F-4D97-AF65-F5344CB8AC3E}">
        <p14:creationId xmlns:p14="http://schemas.microsoft.com/office/powerpoint/2010/main" val="1073277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6F0FAFE-939D-954D-8CA8-E6781AA2D600}"/>
              </a:ext>
            </a:extLst>
          </p:cNvPr>
          <p:cNvSpPr/>
          <p:nvPr/>
        </p:nvSpPr>
        <p:spPr>
          <a:xfrm>
            <a:off x="10207593" y="6367773"/>
            <a:ext cx="1932167" cy="46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Rectangle 2">
            <a:extLst>
              <a:ext uri="{FF2B5EF4-FFF2-40B4-BE49-F238E27FC236}">
                <a16:creationId xmlns:a16="http://schemas.microsoft.com/office/drawing/2014/main" id="{4C169373-8743-4C44-B797-02FCDC5444A4}"/>
              </a:ext>
            </a:extLst>
          </p:cNvPr>
          <p:cNvSpPr/>
          <p:nvPr/>
        </p:nvSpPr>
        <p:spPr>
          <a:xfrm>
            <a:off x="71562" y="6337190"/>
            <a:ext cx="1932167" cy="46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7FBBDD84-E5BA-254F-9D31-CEC23A0F266B}"/>
              </a:ext>
            </a:extLst>
          </p:cNvPr>
          <p:cNvSpPr>
            <a:spLocks noGrp="1"/>
          </p:cNvSpPr>
          <p:nvPr>
            <p:ph type="title"/>
          </p:nvPr>
        </p:nvSpPr>
        <p:spPr>
          <a:xfrm>
            <a:off x="838200" y="365125"/>
            <a:ext cx="10515600" cy="801276"/>
          </a:xfrm>
        </p:spPr>
        <p:txBody>
          <a:bodyPr/>
          <a:lstStyle/>
          <a:p>
            <a:r>
              <a:rPr lang="da-DK" dirty="0"/>
              <a:t>De fire kompetenceområder</a:t>
            </a:r>
          </a:p>
        </p:txBody>
      </p:sp>
      <p:grpSp>
        <p:nvGrpSpPr>
          <p:cNvPr id="19" name="Group 18">
            <a:extLst>
              <a:ext uri="{FF2B5EF4-FFF2-40B4-BE49-F238E27FC236}">
                <a16:creationId xmlns:a16="http://schemas.microsoft.com/office/drawing/2014/main" id="{4E7DC014-85FA-6149-8EB8-AEE0D6E6B9F6}"/>
              </a:ext>
            </a:extLst>
          </p:cNvPr>
          <p:cNvGrpSpPr/>
          <p:nvPr/>
        </p:nvGrpSpPr>
        <p:grpSpPr>
          <a:xfrm>
            <a:off x="961505" y="5374440"/>
            <a:ext cx="10028496" cy="1294921"/>
            <a:chOff x="1514673" y="1289882"/>
            <a:chExt cx="10028496" cy="1294921"/>
          </a:xfrm>
        </p:grpSpPr>
        <p:grpSp>
          <p:nvGrpSpPr>
            <p:cNvPr id="20" name="Group 19">
              <a:extLst>
                <a:ext uri="{FF2B5EF4-FFF2-40B4-BE49-F238E27FC236}">
                  <a16:creationId xmlns:a16="http://schemas.microsoft.com/office/drawing/2014/main" id="{8FAB6A30-35F0-1E41-9078-8AB26E57DDB6}"/>
                </a:ext>
              </a:extLst>
            </p:cNvPr>
            <p:cNvGrpSpPr>
              <a:grpSpLocks noChangeAspect="1"/>
            </p:cNvGrpSpPr>
            <p:nvPr/>
          </p:nvGrpSpPr>
          <p:grpSpPr>
            <a:xfrm>
              <a:off x="1673807" y="1550977"/>
              <a:ext cx="1440000" cy="786877"/>
              <a:chOff x="5974927" y="4129406"/>
              <a:chExt cx="1265482" cy="691513"/>
            </a:xfrm>
          </p:grpSpPr>
          <p:sp>
            <p:nvSpPr>
              <p:cNvPr id="28" name="Rectangle 27">
                <a:extLst>
                  <a:ext uri="{FF2B5EF4-FFF2-40B4-BE49-F238E27FC236}">
                    <a16:creationId xmlns:a16="http://schemas.microsoft.com/office/drawing/2014/main" id="{B6D61ABC-4514-0C46-85CB-1661E8E5DAB8}"/>
                  </a:ext>
                </a:extLst>
              </p:cNvPr>
              <p:cNvSpPr/>
              <p:nvPr/>
            </p:nvSpPr>
            <p:spPr>
              <a:xfrm>
                <a:off x="5974927" y="4129406"/>
                <a:ext cx="1265482" cy="16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da-DK"/>
              </a:p>
            </p:txBody>
          </p:sp>
          <p:pic>
            <p:nvPicPr>
              <p:cNvPr id="29" name="Picture 28">
                <a:extLst>
                  <a:ext uri="{FF2B5EF4-FFF2-40B4-BE49-F238E27FC236}">
                    <a16:creationId xmlns:a16="http://schemas.microsoft.com/office/drawing/2014/main" id="{1390DC58-4880-964E-B846-C36422EB2C33}"/>
                  </a:ext>
                </a:extLst>
              </p:cNvPr>
              <p:cNvPicPr>
                <a:picLocks noChangeAspect="1"/>
              </p:cNvPicPr>
              <p:nvPr/>
            </p:nvPicPr>
            <p:blipFill>
              <a:blip r:embed="rId3"/>
              <a:stretch>
                <a:fillRect/>
              </a:stretch>
            </p:blipFill>
            <p:spPr>
              <a:xfrm>
                <a:off x="6308421" y="4136090"/>
                <a:ext cx="609158" cy="684829"/>
              </a:xfrm>
              <a:prstGeom prst="rect">
                <a:avLst/>
              </a:prstGeom>
            </p:spPr>
          </p:pic>
        </p:grpSp>
        <p:sp>
          <p:nvSpPr>
            <p:cNvPr id="26" name="TextBox 25">
              <a:extLst>
                <a:ext uri="{FF2B5EF4-FFF2-40B4-BE49-F238E27FC236}">
                  <a16:creationId xmlns:a16="http://schemas.microsoft.com/office/drawing/2014/main" id="{1D975D8A-39BC-AA45-A739-372441130D55}"/>
                </a:ext>
              </a:extLst>
            </p:cNvPr>
            <p:cNvSpPr txBox="1"/>
            <p:nvPr/>
          </p:nvSpPr>
          <p:spPr>
            <a:xfrm>
              <a:off x="3133290" y="1344252"/>
              <a:ext cx="7211149" cy="1169551"/>
            </a:xfrm>
            <a:prstGeom prst="rect">
              <a:avLst/>
            </a:prstGeom>
            <a:noFill/>
          </p:spPr>
          <p:txBody>
            <a:bodyPr wrap="square" rtlCol="0">
              <a:spAutoFit/>
            </a:bodyPr>
            <a:lstStyle/>
            <a:p>
              <a:pPr lvl="0">
                <a:lnSpc>
                  <a:spcPct val="100000"/>
                </a:lnSpc>
              </a:pPr>
              <a:r>
                <a:rPr lang="da-DK" sz="2000" b="1" dirty="0">
                  <a:solidFill>
                    <a:srgbClr val="5AA2AE">
                      <a:lumMod val="75000"/>
                    </a:srgbClr>
                  </a:solidFill>
                  <a:latin typeface="Arial" panose="020B0604020202020204" pitchFamily="34" charset="0"/>
                  <a:cs typeface="Arial" panose="020B0604020202020204" pitchFamily="34" charset="0"/>
                </a:rPr>
                <a:t>Teknologisk handleevne</a:t>
              </a:r>
            </a:p>
            <a:p>
              <a:pPr lvl="0">
                <a:lnSpc>
                  <a:spcPct val="100000"/>
                </a:lnSpc>
              </a:pPr>
              <a:endParaRPr lang="da-DK" sz="200" dirty="0">
                <a:solidFill>
                  <a:prstClr val="black"/>
                </a:solidFill>
                <a:latin typeface="Arial" panose="020B0604020202020204" pitchFamily="34" charset="0"/>
                <a:cs typeface="Arial" panose="020B0604020202020204" pitchFamily="34" charset="0"/>
              </a:endParaRPr>
            </a:p>
            <a:p>
              <a:pPr lvl="0">
                <a:lnSpc>
                  <a:spcPct val="100000"/>
                </a:lnSpc>
              </a:pPr>
              <a:r>
                <a:rPr lang="da-DK" sz="1400" dirty="0">
                  <a:solidFill>
                    <a:prstClr val="black"/>
                  </a:solidFill>
                  <a:latin typeface="Arial" panose="020B0604020202020204" pitchFamily="34" charset="0"/>
                  <a:cs typeface="Arial" panose="020B0604020202020204" pitchFamily="34" charset="0"/>
                </a:rPr>
                <a:t>“Mestring” af digitale teknologier (computersystemer, netværk og sikkerhed) og tilhørende sprog samt programmering.</a:t>
              </a:r>
            </a:p>
            <a:p>
              <a:pPr lvl="0">
                <a:lnSpc>
                  <a:spcPct val="100000"/>
                </a:lnSpc>
              </a:pPr>
              <a:endParaRPr lang="da-DK" sz="400" dirty="0">
                <a:solidFill>
                  <a:prstClr val="black"/>
                </a:solidFill>
                <a:latin typeface="Arial" panose="020B0604020202020204" pitchFamily="34" charset="0"/>
                <a:cs typeface="Arial" panose="020B0604020202020204" pitchFamily="34" charset="0"/>
              </a:endParaRPr>
            </a:p>
            <a:p>
              <a:pPr lvl="0">
                <a:lnSpc>
                  <a:spcPct val="100000"/>
                </a:lnSpc>
              </a:pPr>
              <a:r>
                <a:rPr lang="da-DK" sz="1600" b="1" dirty="0">
                  <a:solidFill>
                    <a:srgbClr val="297FD5">
                      <a:lumMod val="50000"/>
                    </a:srgbClr>
                  </a:solidFill>
                  <a:latin typeface="Arial" panose="020B0604020202020204" pitchFamily="34" charset="0"/>
                  <a:cs typeface="Arial" panose="020B0604020202020204" pitchFamily="34" charset="0"/>
                </a:rPr>
                <a:t>Programmering  |  Computersystemer  |  Netværk  |  Sikkerhed</a:t>
              </a:r>
              <a:endParaRPr lang="en-GB" sz="1600" dirty="0">
                <a:solidFill>
                  <a:prstClr val="black"/>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CFA6DB27-722A-F945-87E6-302F2DFA9252}"/>
                </a:ext>
              </a:extLst>
            </p:cNvPr>
            <p:cNvSpPr/>
            <p:nvPr/>
          </p:nvSpPr>
          <p:spPr>
            <a:xfrm>
              <a:off x="1514673" y="1289882"/>
              <a:ext cx="10028496" cy="1294921"/>
            </a:xfrm>
            <a:prstGeom prst="rect">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a:p>
          </p:txBody>
        </p:sp>
      </p:grpSp>
      <p:grpSp>
        <p:nvGrpSpPr>
          <p:cNvPr id="30" name="Group 29">
            <a:extLst>
              <a:ext uri="{FF2B5EF4-FFF2-40B4-BE49-F238E27FC236}">
                <a16:creationId xmlns:a16="http://schemas.microsoft.com/office/drawing/2014/main" id="{5FFD0492-D1DD-5444-84C9-EFF058015789}"/>
              </a:ext>
            </a:extLst>
          </p:cNvPr>
          <p:cNvGrpSpPr/>
          <p:nvPr/>
        </p:nvGrpSpPr>
        <p:grpSpPr>
          <a:xfrm>
            <a:off x="961505" y="4014412"/>
            <a:ext cx="10028496" cy="1294921"/>
            <a:chOff x="1514673" y="2670859"/>
            <a:chExt cx="10028496" cy="1294921"/>
          </a:xfrm>
        </p:grpSpPr>
        <p:pic>
          <p:nvPicPr>
            <p:cNvPr id="31" name="Picture 30">
              <a:extLst>
                <a:ext uri="{FF2B5EF4-FFF2-40B4-BE49-F238E27FC236}">
                  <a16:creationId xmlns:a16="http://schemas.microsoft.com/office/drawing/2014/main" id="{368CB0DA-A332-4944-A2C7-C08C9A3E2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374" y="2873081"/>
              <a:ext cx="1070866" cy="888591"/>
            </a:xfrm>
            <a:prstGeom prst="rect">
              <a:avLst/>
            </a:prstGeom>
          </p:spPr>
        </p:pic>
        <p:sp>
          <p:nvSpPr>
            <p:cNvPr id="32" name="TextBox 31">
              <a:extLst>
                <a:ext uri="{FF2B5EF4-FFF2-40B4-BE49-F238E27FC236}">
                  <a16:creationId xmlns:a16="http://schemas.microsoft.com/office/drawing/2014/main" id="{086F54AE-B6C4-654E-9654-B2414230F867}"/>
                </a:ext>
              </a:extLst>
            </p:cNvPr>
            <p:cNvSpPr txBox="1"/>
            <p:nvPr/>
          </p:nvSpPr>
          <p:spPr>
            <a:xfrm>
              <a:off x="3133293" y="2717213"/>
              <a:ext cx="6820730" cy="1169551"/>
            </a:xfrm>
            <a:prstGeom prst="rect">
              <a:avLst/>
            </a:prstGeom>
            <a:noFill/>
          </p:spPr>
          <p:txBody>
            <a:bodyPr wrap="square" rtlCol="0">
              <a:spAutoFit/>
            </a:bodyPr>
            <a:lstStyle/>
            <a:p>
              <a:pPr lvl="0">
                <a:lnSpc>
                  <a:spcPct val="100000"/>
                </a:lnSpc>
              </a:pPr>
              <a:r>
                <a:rPr lang="da-DK" sz="2000" b="1" dirty="0">
                  <a:solidFill>
                    <a:srgbClr val="5AA2AE">
                      <a:lumMod val="75000"/>
                    </a:srgbClr>
                  </a:solidFill>
                  <a:latin typeface="Arial" panose="020B0604020202020204" pitchFamily="34" charset="0"/>
                  <a:cs typeface="Arial" panose="020B0604020202020204" pitchFamily="34" charset="0"/>
                </a:rPr>
                <a:t>Computationel tankegang</a:t>
              </a:r>
              <a:endParaRPr lang="da-DK" sz="1600" dirty="0">
                <a:solidFill>
                  <a:prstClr val="black"/>
                </a:solidFill>
                <a:latin typeface="Arial" panose="020B0604020202020204" pitchFamily="34" charset="0"/>
                <a:cs typeface="Arial" panose="020B0604020202020204" pitchFamily="34" charset="0"/>
              </a:endParaRPr>
            </a:p>
            <a:p>
              <a:pPr lvl="0">
                <a:lnSpc>
                  <a:spcPct val="100000"/>
                </a:lnSpc>
              </a:pPr>
              <a:endParaRPr lang="da-DK" sz="200" dirty="0">
                <a:solidFill>
                  <a:prstClr val="black"/>
                </a:solidFill>
                <a:latin typeface="Arial" panose="020B0604020202020204" pitchFamily="34" charset="0"/>
                <a:cs typeface="Arial" panose="020B0604020202020204" pitchFamily="34" charset="0"/>
              </a:endParaRPr>
            </a:p>
            <a:p>
              <a:pPr lvl="0">
                <a:lnSpc>
                  <a:spcPct val="100000"/>
                </a:lnSpc>
              </a:pPr>
              <a:r>
                <a:rPr lang="da-DK" sz="1400" dirty="0">
                  <a:solidFill>
                    <a:prstClr val="black"/>
                  </a:solidFill>
                  <a:latin typeface="Arial" panose="020B0604020202020204" pitchFamily="34" charset="0"/>
                  <a:cs typeface="Arial" panose="020B0604020202020204" pitchFamily="34" charset="0"/>
                </a:rPr>
                <a:t>Analyse, modellering og strukturering af data og dataprocesser med henblik på automatisk udførelse af en computer.</a:t>
              </a:r>
            </a:p>
            <a:p>
              <a:pPr lvl="0">
                <a:lnSpc>
                  <a:spcPct val="100000"/>
                </a:lnSpc>
              </a:pPr>
              <a:endParaRPr lang="da-DK" sz="400" dirty="0">
                <a:solidFill>
                  <a:prstClr val="black"/>
                </a:solidFill>
                <a:latin typeface="Arial" panose="020B0604020202020204" pitchFamily="34" charset="0"/>
                <a:cs typeface="Arial" panose="020B0604020202020204" pitchFamily="34" charset="0"/>
              </a:endParaRPr>
            </a:p>
            <a:p>
              <a:pPr lvl="0">
                <a:lnSpc>
                  <a:spcPct val="100000"/>
                </a:lnSpc>
              </a:pPr>
              <a:r>
                <a:rPr lang="da-DK" sz="1600" b="1" dirty="0">
                  <a:solidFill>
                    <a:srgbClr val="297FD5">
                      <a:lumMod val="50000"/>
                    </a:srgbClr>
                  </a:solidFill>
                  <a:latin typeface="Arial" panose="020B0604020202020204" pitchFamily="34" charset="0"/>
                  <a:cs typeface="Arial" panose="020B0604020202020204" pitchFamily="34" charset="0"/>
                </a:rPr>
                <a:t>Data  |  Algoritmer  |  Strukturering  |  Modellering</a:t>
              </a:r>
            </a:p>
          </p:txBody>
        </p:sp>
        <p:sp>
          <p:nvSpPr>
            <p:cNvPr id="33" name="Rectangle 32">
              <a:extLst>
                <a:ext uri="{FF2B5EF4-FFF2-40B4-BE49-F238E27FC236}">
                  <a16:creationId xmlns:a16="http://schemas.microsoft.com/office/drawing/2014/main" id="{CC7EA067-DCE0-0A45-A799-67748ABD3532}"/>
                </a:ext>
              </a:extLst>
            </p:cNvPr>
            <p:cNvSpPr/>
            <p:nvPr/>
          </p:nvSpPr>
          <p:spPr>
            <a:xfrm>
              <a:off x="1514673" y="2670859"/>
              <a:ext cx="10028496" cy="1294921"/>
            </a:xfrm>
            <a:prstGeom prst="rect">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grpSp>
      <p:grpSp>
        <p:nvGrpSpPr>
          <p:cNvPr id="34" name="Group 33">
            <a:extLst>
              <a:ext uri="{FF2B5EF4-FFF2-40B4-BE49-F238E27FC236}">
                <a16:creationId xmlns:a16="http://schemas.microsoft.com/office/drawing/2014/main" id="{150770CF-A943-694E-B1EA-51D954511012}"/>
              </a:ext>
            </a:extLst>
          </p:cNvPr>
          <p:cNvGrpSpPr/>
          <p:nvPr/>
        </p:nvGrpSpPr>
        <p:grpSpPr>
          <a:xfrm>
            <a:off x="961505" y="2654383"/>
            <a:ext cx="10028496" cy="1294921"/>
            <a:chOff x="1514673" y="4051836"/>
            <a:chExt cx="10028496" cy="1294921"/>
          </a:xfrm>
        </p:grpSpPr>
        <p:pic>
          <p:nvPicPr>
            <p:cNvPr id="35" name="Picture 34">
              <a:extLst>
                <a:ext uri="{FF2B5EF4-FFF2-40B4-BE49-F238E27FC236}">
                  <a16:creationId xmlns:a16="http://schemas.microsoft.com/office/drawing/2014/main" id="{416A84C7-C34A-B743-9F19-7A3ACED983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1849" y="4271375"/>
              <a:ext cx="943916" cy="851720"/>
            </a:xfrm>
            <a:prstGeom prst="rect">
              <a:avLst/>
            </a:prstGeom>
          </p:spPr>
        </p:pic>
        <p:sp>
          <p:nvSpPr>
            <p:cNvPr id="36" name="TextBox 35">
              <a:extLst>
                <a:ext uri="{FF2B5EF4-FFF2-40B4-BE49-F238E27FC236}">
                  <a16:creationId xmlns:a16="http://schemas.microsoft.com/office/drawing/2014/main" id="{FE61EAD0-2294-F849-A15D-D686C4C4CC7B}"/>
                </a:ext>
              </a:extLst>
            </p:cNvPr>
            <p:cNvSpPr txBox="1"/>
            <p:nvPr/>
          </p:nvSpPr>
          <p:spPr>
            <a:xfrm>
              <a:off x="3138811" y="4096816"/>
              <a:ext cx="8404358" cy="1169551"/>
            </a:xfrm>
            <a:prstGeom prst="rect">
              <a:avLst/>
            </a:prstGeom>
            <a:noFill/>
          </p:spPr>
          <p:txBody>
            <a:bodyPr wrap="square" rtlCol="0">
              <a:spAutoFit/>
            </a:bodyPr>
            <a:lstStyle/>
            <a:p>
              <a:pPr lvl="0">
                <a:lnSpc>
                  <a:spcPct val="100000"/>
                </a:lnSpc>
              </a:pPr>
              <a:r>
                <a:rPr lang="da-DK" sz="2000" b="1" dirty="0">
                  <a:solidFill>
                    <a:srgbClr val="5AA2AE">
                      <a:lumMod val="75000"/>
                    </a:srgbClr>
                  </a:solidFill>
                  <a:latin typeface="Arial" panose="020B0604020202020204" pitchFamily="34" charset="0"/>
                  <a:cs typeface="Arial" panose="020B0604020202020204" pitchFamily="34" charset="0"/>
                </a:rPr>
                <a:t>Digital design og designprocesser</a:t>
              </a:r>
              <a:endParaRPr lang="da-DK" sz="1600" dirty="0">
                <a:solidFill>
                  <a:prstClr val="black"/>
                </a:solidFill>
                <a:latin typeface="Arial" panose="020B0604020202020204" pitchFamily="34" charset="0"/>
                <a:cs typeface="Arial" panose="020B0604020202020204" pitchFamily="34" charset="0"/>
              </a:endParaRPr>
            </a:p>
            <a:p>
              <a:pPr lvl="0">
                <a:lnSpc>
                  <a:spcPct val="100000"/>
                </a:lnSpc>
              </a:pPr>
              <a:endParaRPr lang="da-DK" sz="200" dirty="0">
                <a:solidFill>
                  <a:prstClr val="black"/>
                </a:solidFill>
                <a:latin typeface="Arial" panose="020B0604020202020204" pitchFamily="34" charset="0"/>
                <a:cs typeface="Arial" panose="020B0604020202020204" pitchFamily="34" charset="0"/>
              </a:endParaRPr>
            </a:p>
            <a:p>
              <a:pPr lvl="0">
                <a:lnSpc>
                  <a:spcPct val="100000"/>
                </a:lnSpc>
              </a:pPr>
              <a:r>
                <a:rPr lang="da-DK" sz="1400" dirty="0">
                  <a:solidFill>
                    <a:prstClr val="black"/>
                  </a:solidFill>
                  <a:latin typeface="Arial" panose="020B0604020202020204" pitchFamily="34" charset="0"/>
                  <a:cs typeface="Arial" panose="020B0604020202020204" pitchFamily="34" charset="0"/>
                </a:rPr>
                <a:t>Tilrettelæggelse og gennemførelse af iterative designprocesser under hensyntagen til</a:t>
              </a:r>
            </a:p>
            <a:p>
              <a:pPr lvl="0">
                <a:lnSpc>
                  <a:spcPct val="100000"/>
                </a:lnSpc>
              </a:pPr>
              <a:r>
                <a:rPr lang="da-DK" sz="1400" dirty="0">
                  <a:solidFill>
                    <a:prstClr val="black"/>
                  </a:solidFill>
                  <a:latin typeface="Arial" panose="020B0604020202020204" pitchFamily="34" charset="0"/>
                  <a:cs typeface="Arial" panose="020B0604020202020204" pitchFamily="34" charset="0"/>
                </a:rPr>
                <a:t>fremtid brug.</a:t>
              </a:r>
            </a:p>
            <a:p>
              <a:pPr lvl="0">
                <a:lnSpc>
                  <a:spcPct val="100000"/>
                </a:lnSpc>
              </a:pPr>
              <a:endParaRPr lang="da-DK" sz="400" dirty="0">
                <a:solidFill>
                  <a:prstClr val="black"/>
                </a:solidFill>
                <a:latin typeface="Arial" panose="020B0604020202020204" pitchFamily="34" charset="0"/>
                <a:cs typeface="Arial" panose="020B0604020202020204" pitchFamily="34" charset="0"/>
              </a:endParaRPr>
            </a:p>
            <a:p>
              <a:pPr lvl="0">
                <a:lnSpc>
                  <a:spcPct val="100000"/>
                </a:lnSpc>
              </a:pPr>
              <a:r>
                <a:rPr lang="da-DK" sz="1600" b="1" dirty="0">
                  <a:solidFill>
                    <a:srgbClr val="297FD5">
                      <a:lumMod val="50000"/>
                    </a:srgbClr>
                  </a:solidFill>
                  <a:latin typeface="Arial" panose="020B0604020202020204" pitchFamily="34" charset="0"/>
                  <a:cs typeface="Arial" panose="020B0604020202020204" pitchFamily="34" charset="0"/>
                </a:rPr>
                <a:t>Rammesættelse|  Idégenerering  |  Konstruktion  |  Argumentation og introspektion</a:t>
              </a:r>
            </a:p>
          </p:txBody>
        </p:sp>
        <p:sp>
          <p:nvSpPr>
            <p:cNvPr id="37" name="Rectangle 36">
              <a:extLst>
                <a:ext uri="{FF2B5EF4-FFF2-40B4-BE49-F238E27FC236}">
                  <a16:creationId xmlns:a16="http://schemas.microsoft.com/office/drawing/2014/main" id="{3AA19ABA-FAAB-7347-B88B-57C5E5E09A07}"/>
                </a:ext>
              </a:extLst>
            </p:cNvPr>
            <p:cNvSpPr/>
            <p:nvPr/>
          </p:nvSpPr>
          <p:spPr>
            <a:xfrm>
              <a:off x="1514673" y="4051836"/>
              <a:ext cx="10028496" cy="1294921"/>
            </a:xfrm>
            <a:prstGeom prst="rect">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grpSp>
      <p:grpSp>
        <p:nvGrpSpPr>
          <p:cNvPr id="38" name="Group 37">
            <a:extLst>
              <a:ext uri="{FF2B5EF4-FFF2-40B4-BE49-F238E27FC236}">
                <a16:creationId xmlns:a16="http://schemas.microsoft.com/office/drawing/2014/main" id="{784D148C-73C9-AC45-9DFA-C9F325F0AEE7}"/>
              </a:ext>
            </a:extLst>
          </p:cNvPr>
          <p:cNvGrpSpPr/>
          <p:nvPr/>
        </p:nvGrpSpPr>
        <p:grpSpPr>
          <a:xfrm>
            <a:off x="961505" y="1294356"/>
            <a:ext cx="10028496" cy="1294921"/>
            <a:chOff x="1514673" y="5432813"/>
            <a:chExt cx="10028496" cy="1294921"/>
          </a:xfrm>
        </p:grpSpPr>
        <p:pic>
          <p:nvPicPr>
            <p:cNvPr id="39" name="Picture 38">
              <a:extLst>
                <a:ext uri="{FF2B5EF4-FFF2-40B4-BE49-F238E27FC236}">
                  <a16:creationId xmlns:a16="http://schemas.microsoft.com/office/drawing/2014/main" id="{3895FDED-FE2E-8844-8AE1-4728569FCA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392" y="5632798"/>
              <a:ext cx="926829" cy="903658"/>
            </a:xfrm>
            <a:prstGeom prst="rect">
              <a:avLst/>
            </a:prstGeom>
          </p:spPr>
        </p:pic>
        <p:sp>
          <p:nvSpPr>
            <p:cNvPr id="40" name="TextBox 39">
              <a:extLst>
                <a:ext uri="{FF2B5EF4-FFF2-40B4-BE49-F238E27FC236}">
                  <a16:creationId xmlns:a16="http://schemas.microsoft.com/office/drawing/2014/main" id="{E1EF3C34-2AD8-334C-8B44-3B3A4CEC5B73}"/>
                </a:ext>
              </a:extLst>
            </p:cNvPr>
            <p:cNvSpPr txBox="1"/>
            <p:nvPr/>
          </p:nvSpPr>
          <p:spPr>
            <a:xfrm>
              <a:off x="3140977" y="5476906"/>
              <a:ext cx="7128746" cy="1169551"/>
            </a:xfrm>
            <a:prstGeom prst="rect">
              <a:avLst/>
            </a:prstGeom>
            <a:noFill/>
          </p:spPr>
          <p:txBody>
            <a:bodyPr wrap="square" rtlCol="0">
              <a:spAutoFit/>
            </a:bodyPr>
            <a:lstStyle/>
            <a:p>
              <a:pPr lvl="0">
                <a:lnSpc>
                  <a:spcPct val="100000"/>
                </a:lnSpc>
              </a:pPr>
              <a:r>
                <a:rPr lang="da-DK" sz="2000" b="1" dirty="0">
                  <a:solidFill>
                    <a:srgbClr val="5AA2AE">
                      <a:lumMod val="75000"/>
                    </a:srgbClr>
                  </a:solidFill>
                  <a:latin typeface="Arial" panose="020B0604020202020204" pitchFamily="34" charset="0"/>
                  <a:cs typeface="Arial" panose="020B0604020202020204" pitchFamily="34" charset="0"/>
                </a:rPr>
                <a:t>Digital myndiggørelse</a:t>
              </a:r>
            </a:p>
            <a:p>
              <a:pPr lvl="0">
                <a:lnSpc>
                  <a:spcPct val="100000"/>
                </a:lnSpc>
              </a:pPr>
              <a:endParaRPr lang="da-DK" sz="200" dirty="0">
                <a:solidFill>
                  <a:prstClr val="black"/>
                </a:solidFill>
                <a:latin typeface="Arial" panose="020B0604020202020204" pitchFamily="34" charset="0"/>
                <a:cs typeface="Arial" panose="020B0604020202020204" pitchFamily="34" charset="0"/>
              </a:endParaRPr>
            </a:p>
            <a:p>
              <a:pPr lvl="0">
                <a:lnSpc>
                  <a:spcPct val="100000"/>
                </a:lnSpc>
              </a:pPr>
              <a:r>
                <a:rPr lang="da-DK" sz="1400" dirty="0">
                  <a:solidFill>
                    <a:prstClr val="black"/>
                  </a:solidFill>
                  <a:latin typeface="Arial" panose="020B0604020202020204" pitchFamily="34" charset="0"/>
                  <a:cs typeface="Arial" panose="020B0604020202020204" pitchFamily="34" charset="0"/>
                </a:rPr>
                <a:t>Kritisk, refleksiv og konstruktiv undersøgelse og forståelse af digitale artefakters muligheder og konsekvenser.</a:t>
              </a:r>
            </a:p>
            <a:p>
              <a:pPr lvl="0">
                <a:lnSpc>
                  <a:spcPct val="100000"/>
                </a:lnSpc>
              </a:pPr>
              <a:endParaRPr lang="da-DK" sz="400" dirty="0">
                <a:solidFill>
                  <a:prstClr val="black"/>
                </a:solidFill>
                <a:latin typeface="Arial" panose="020B0604020202020204" pitchFamily="34" charset="0"/>
                <a:cs typeface="Arial" panose="020B0604020202020204" pitchFamily="34" charset="0"/>
              </a:endParaRPr>
            </a:p>
            <a:p>
              <a:pPr lvl="0">
                <a:lnSpc>
                  <a:spcPct val="100000"/>
                </a:lnSpc>
              </a:pPr>
              <a:r>
                <a:rPr lang="da-DK" sz="1600" b="1" dirty="0">
                  <a:solidFill>
                    <a:srgbClr val="297FD5">
                      <a:lumMod val="50000"/>
                    </a:srgbClr>
                  </a:solidFill>
                  <a:latin typeface="Arial" panose="020B0604020202020204" pitchFamily="34" charset="0"/>
                  <a:cs typeface="Arial" panose="020B0604020202020204" pitchFamily="34" charset="0"/>
                </a:rPr>
                <a:t>Analyse af teknologi, formål og brug | Konsekvensvurdering | Redesign</a:t>
              </a:r>
            </a:p>
          </p:txBody>
        </p:sp>
        <p:sp>
          <p:nvSpPr>
            <p:cNvPr id="41" name="Rectangle 40">
              <a:extLst>
                <a:ext uri="{FF2B5EF4-FFF2-40B4-BE49-F238E27FC236}">
                  <a16:creationId xmlns:a16="http://schemas.microsoft.com/office/drawing/2014/main" id="{3F450078-1A3D-7B43-8C59-2C3F588DAA3D}"/>
                </a:ext>
              </a:extLst>
            </p:cNvPr>
            <p:cNvSpPr/>
            <p:nvPr/>
          </p:nvSpPr>
          <p:spPr>
            <a:xfrm>
              <a:off x="1514673" y="5432813"/>
              <a:ext cx="10028496" cy="1294921"/>
            </a:xfrm>
            <a:prstGeom prst="rect">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grpSp>
    </p:spTree>
    <p:extLst>
      <p:ext uri="{BB962C8B-B14F-4D97-AF65-F5344CB8AC3E}">
        <p14:creationId xmlns:p14="http://schemas.microsoft.com/office/powerpoint/2010/main" val="113656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DD84-E5BA-254F-9D31-CEC23A0F266B}"/>
              </a:ext>
            </a:extLst>
          </p:cNvPr>
          <p:cNvSpPr>
            <a:spLocks noGrp="1"/>
          </p:cNvSpPr>
          <p:nvPr>
            <p:ph type="title"/>
          </p:nvPr>
        </p:nvSpPr>
        <p:spPr>
          <a:xfrm>
            <a:off x="838200" y="365125"/>
            <a:ext cx="10515600" cy="801276"/>
          </a:xfrm>
        </p:spPr>
        <p:txBody>
          <a:bodyPr>
            <a:normAutofit fontScale="90000"/>
          </a:bodyPr>
          <a:lstStyle/>
          <a:p>
            <a:pPr algn="ctr"/>
            <a:r>
              <a:rPr lang="da-DK" dirty="0"/>
              <a:t>Computationel modellering</a:t>
            </a:r>
            <a:br>
              <a:rPr lang="da-DK" dirty="0"/>
            </a:br>
            <a:r>
              <a:rPr lang="da-DK" dirty="0"/>
              <a:t>af et problemdomæne</a:t>
            </a:r>
          </a:p>
        </p:txBody>
      </p:sp>
      <p:sp>
        <p:nvSpPr>
          <p:cNvPr id="19" name="Oval 18">
            <a:extLst>
              <a:ext uri="{FF2B5EF4-FFF2-40B4-BE49-F238E27FC236}">
                <a16:creationId xmlns:a16="http://schemas.microsoft.com/office/drawing/2014/main" id="{5ECCA560-F802-E54D-9A06-AAC77BA3ED86}"/>
              </a:ext>
            </a:extLst>
          </p:cNvPr>
          <p:cNvSpPr/>
          <p:nvPr/>
        </p:nvSpPr>
        <p:spPr>
          <a:xfrm>
            <a:off x="1454674" y="1359004"/>
            <a:ext cx="3245796" cy="44750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DAA0663F-FD1A-0941-BF4F-93321CB164D5}"/>
              </a:ext>
            </a:extLst>
          </p:cNvPr>
          <p:cNvSpPr txBox="1"/>
          <p:nvPr/>
        </p:nvSpPr>
        <p:spPr>
          <a:xfrm>
            <a:off x="2100381" y="5993776"/>
            <a:ext cx="1954381" cy="369332"/>
          </a:xfrm>
          <a:prstGeom prst="rect">
            <a:avLst/>
          </a:prstGeom>
          <a:noFill/>
        </p:spPr>
        <p:txBody>
          <a:bodyPr wrap="none" rtlCol="0" anchor="ctr">
            <a:spAutoFit/>
          </a:bodyPr>
          <a:lstStyle/>
          <a:p>
            <a:pPr algn="ctr"/>
            <a:r>
              <a:rPr lang="da-DK" dirty="0">
                <a:latin typeface="Arial" panose="020B0604020202020204" pitchFamily="34" charset="0"/>
                <a:cs typeface="Arial" panose="020B0604020202020204" pitchFamily="34" charset="0"/>
              </a:rPr>
              <a:t>Problemdomæne</a:t>
            </a:r>
          </a:p>
        </p:txBody>
      </p:sp>
      <p:sp>
        <p:nvSpPr>
          <p:cNvPr id="26" name="Oval 25">
            <a:extLst>
              <a:ext uri="{FF2B5EF4-FFF2-40B4-BE49-F238E27FC236}">
                <a16:creationId xmlns:a16="http://schemas.microsoft.com/office/drawing/2014/main" id="{422C0DF0-CB15-DE47-96CF-63B575B0EA83}"/>
              </a:ext>
            </a:extLst>
          </p:cNvPr>
          <p:cNvSpPr/>
          <p:nvPr/>
        </p:nvSpPr>
        <p:spPr>
          <a:xfrm>
            <a:off x="7493977" y="1360264"/>
            <a:ext cx="3245796" cy="44750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TextBox 26">
            <a:extLst>
              <a:ext uri="{FF2B5EF4-FFF2-40B4-BE49-F238E27FC236}">
                <a16:creationId xmlns:a16="http://schemas.microsoft.com/office/drawing/2014/main" id="{4893434E-D6D5-DA46-A343-A32F23CE6FA0}"/>
              </a:ext>
            </a:extLst>
          </p:cNvPr>
          <p:cNvSpPr txBox="1"/>
          <p:nvPr/>
        </p:nvSpPr>
        <p:spPr>
          <a:xfrm>
            <a:off x="7536965" y="5993776"/>
            <a:ext cx="3159840" cy="369332"/>
          </a:xfrm>
          <a:prstGeom prst="rect">
            <a:avLst/>
          </a:prstGeom>
          <a:noFill/>
        </p:spPr>
        <p:txBody>
          <a:bodyPr wrap="none" rtlCol="0" anchor="ctr">
            <a:spAutoFit/>
          </a:bodyPr>
          <a:lstStyle/>
          <a:p>
            <a:pPr algn="ctr"/>
            <a:r>
              <a:rPr lang="da-DK" dirty="0">
                <a:latin typeface="Arial" panose="020B0604020202020204" pitchFamily="34" charset="0"/>
                <a:cs typeface="Arial" panose="020B0604020202020204" pitchFamily="34" charset="0"/>
              </a:rPr>
              <a:t>Computationelt modelsystem</a:t>
            </a:r>
          </a:p>
        </p:txBody>
      </p:sp>
      <p:sp>
        <p:nvSpPr>
          <p:cNvPr id="29" name="TextBox 28">
            <a:extLst>
              <a:ext uri="{FF2B5EF4-FFF2-40B4-BE49-F238E27FC236}">
                <a16:creationId xmlns:a16="http://schemas.microsoft.com/office/drawing/2014/main" id="{1BE88AE9-2D9D-E340-AF00-3E415E60F2A0}"/>
              </a:ext>
            </a:extLst>
          </p:cNvPr>
          <p:cNvSpPr txBox="1"/>
          <p:nvPr/>
        </p:nvSpPr>
        <p:spPr>
          <a:xfrm>
            <a:off x="2090722" y="2086300"/>
            <a:ext cx="1980028"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Begreber og brugssituationer</a:t>
            </a:r>
          </a:p>
        </p:txBody>
      </p:sp>
      <p:sp>
        <p:nvSpPr>
          <p:cNvPr id="31" name="TextBox 30">
            <a:extLst>
              <a:ext uri="{FF2B5EF4-FFF2-40B4-BE49-F238E27FC236}">
                <a16:creationId xmlns:a16="http://schemas.microsoft.com/office/drawing/2014/main" id="{2BB54D12-B722-2941-8315-1A6A594B7640}"/>
              </a:ext>
            </a:extLst>
          </p:cNvPr>
          <p:cNvSpPr txBox="1"/>
          <p:nvPr/>
        </p:nvSpPr>
        <p:spPr>
          <a:xfrm>
            <a:off x="2026904" y="4577992"/>
            <a:ext cx="2108580"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Fænomener og</a:t>
            </a:r>
          </a:p>
          <a:p>
            <a:pPr algn="ctr"/>
            <a:r>
              <a:rPr lang="da-DK" sz="1400" dirty="0">
                <a:latin typeface="Arial" panose="020B0604020202020204" pitchFamily="34" charset="0"/>
                <a:cs typeface="Arial" panose="020B0604020202020204" pitchFamily="34" charset="0"/>
              </a:rPr>
              <a:t>komplekse problemer</a:t>
            </a:r>
          </a:p>
        </p:txBody>
      </p:sp>
      <p:cxnSp>
        <p:nvCxnSpPr>
          <p:cNvPr id="32" name="Straight Arrow Connector 31">
            <a:extLst>
              <a:ext uri="{FF2B5EF4-FFF2-40B4-BE49-F238E27FC236}">
                <a16:creationId xmlns:a16="http://schemas.microsoft.com/office/drawing/2014/main" id="{73EF62E6-BB9A-1547-AD55-72317A57BCE6}"/>
              </a:ext>
            </a:extLst>
          </p:cNvPr>
          <p:cNvCxnSpPr>
            <a:cxnSpLocks/>
          </p:cNvCxnSpPr>
          <p:nvPr/>
        </p:nvCxnSpPr>
        <p:spPr>
          <a:xfrm flipV="1">
            <a:off x="3079332" y="2689568"/>
            <a:ext cx="0" cy="1766680"/>
          </a:xfrm>
          <a:prstGeom prst="straightConnector1">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F2A2E9-DC2B-C44C-B196-BA9E30D1211F}"/>
              </a:ext>
            </a:extLst>
          </p:cNvPr>
          <p:cNvSpPr txBox="1"/>
          <p:nvPr/>
        </p:nvSpPr>
        <p:spPr>
          <a:xfrm>
            <a:off x="2084050" y="3447213"/>
            <a:ext cx="1996059" cy="307777"/>
          </a:xfrm>
          <a:prstGeom prst="rect">
            <a:avLst/>
          </a:prstGeom>
          <a:solidFill>
            <a:schemeClr val="bg1"/>
          </a:solid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Analyse og abstraktion</a:t>
            </a:r>
          </a:p>
        </p:txBody>
      </p:sp>
      <p:sp>
        <p:nvSpPr>
          <p:cNvPr id="34" name="TextBox 33">
            <a:extLst>
              <a:ext uri="{FF2B5EF4-FFF2-40B4-BE49-F238E27FC236}">
                <a16:creationId xmlns:a16="http://schemas.microsoft.com/office/drawing/2014/main" id="{6FBAF8B5-DC8C-DB4D-86F9-74A011FCAD61}"/>
              </a:ext>
            </a:extLst>
          </p:cNvPr>
          <p:cNvSpPr txBox="1"/>
          <p:nvPr/>
        </p:nvSpPr>
        <p:spPr>
          <a:xfrm>
            <a:off x="8126861" y="2086300"/>
            <a:ext cx="1980028"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Digital</a:t>
            </a:r>
          </a:p>
          <a:p>
            <a:pPr algn="ctr"/>
            <a:r>
              <a:rPr lang="da-DK" sz="1400" dirty="0">
                <a:latin typeface="Arial" panose="020B0604020202020204" pitchFamily="34" charset="0"/>
                <a:cs typeface="Arial" panose="020B0604020202020204" pitchFamily="34" charset="0"/>
              </a:rPr>
              <a:t>teknologi</a:t>
            </a:r>
          </a:p>
        </p:txBody>
      </p:sp>
      <p:sp>
        <p:nvSpPr>
          <p:cNvPr id="36" name="TextBox 35">
            <a:extLst>
              <a:ext uri="{FF2B5EF4-FFF2-40B4-BE49-F238E27FC236}">
                <a16:creationId xmlns:a16="http://schemas.microsoft.com/office/drawing/2014/main" id="{6BD5757C-BCA3-9A4A-AA36-2FB77EE742C3}"/>
              </a:ext>
            </a:extLst>
          </p:cNvPr>
          <p:cNvSpPr txBox="1"/>
          <p:nvPr/>
        </p:nvSpPr>
        <p:spPr>
          <a:xfrm>
            <a:off x="8228938" y="4577992"/>
            <a:ext cx="1775871"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Digitale</a:t>
            </a:r>
          </a:p>
          <a:p>
            <a:pPr algn="ctr"/>
            <a:r>
              <a:rPr lang="da-DK" sz="1400" dirty="0">
                <a:latin typeface="Arial" panose="020B0604020202020204" pitchFamily="34" charset="0"/>
                <a:cs typeface="Arial" panose="020B0604020202020204" pitchFamily="34" charset="0"/>
              </a:rPr>
              <a:t>artefakter</a:t>
            </a:r>
          </a:p>
        </p:txBody>
      </p:sp>
      <p:cxnSp>
        <p:nvCxnSpPr>
          <p:cNvPr id="37" name="Straight Arrow Connector 36">
            <a:extLst>
              <a:ext uri="{FF2B5EF4-FFF2-40B4-BE49-F238E27FC236}">
                <a16:creationId xmlns:a16="http://schemas.microsoft.com/office/drawing/2014/main" id="{C3A3E187-1B67-F14F-ACEF-72036C0BE316}"/>
              </a:ext>
            </a:extLst>
          </p:cNvPr>
          <p:cNvCxnSpPr>
            <a:cxnSpLocks/>
          </p:cNvCxnSpPr>
          <p:nvPr/>
        </p:nvCxnSpPr>
        <p:spPr>
          <a:xfrm flipV="1">
            <a:off x="9111097" y="2682744"/>
            <a:ext cx="0" cy="1801506"/>
          </a:xfrm>
          <a:prstGeom prst="straightConnector1">
            <a:avLst/>
          </a:prstGeom>
          <a:ln>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ACF6C8-73AD-7B48-9A17-DE2489D55BA5}"/>
              </a:ext>
            </a:extLst>
          </p:cNvPr>
          <p:cNvSpPr txBox="1"/>
          <p:nvPr/>
        </p:nvSpPr>
        <p:spPr>
          <a:xfrm>
            <a:off x="8115815" y="3447213"/>
            <a:ext cx="2005677" cy="307777"/>
          </a:xfrm>
          <a:prstGeom prst="rect">
            <a:avLst/>
          </a:prstGeom>
          <a:solidFill>
            <a:schemeClr val="bg1"/>
          </a:solid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Design og konstruktion</a:t>
            </a:r>
          </a:p>
        </p:txBody>
      </p:sp>
      <p:cxnSp>
        <p:nvCxnSpPr>
          <p:cNvPr id="41" name="Straight Arrow Connector 40">
            <a:extLst>
              <a:ext uri="{FF2B5EF4-FFF2-40B4-BE49-F238E27FC236}">
                <a16:creationId xmlns:a16="http://schemas.microsoft.com/office/drawing/2014/main" id="{33F76F16-2DAB-1847-B48C-B0D53F7B7680}"/>
              </a:ext>
            </a:extLst>
          </p:cNvPr>
          <p:cNvCxnSpPr>
            <a:cxnSpLocks/>
          </p:cNvCxnSpPr>
          <p:nvPr/>
        </p:nvCxnSpPr>
        <p:spPr>
          <a:xfrm>
            <a:off x="4844053" y="3902143"/>
            <a:ext cx="2516489" cy="0"/>
          </a:xfrm>
          <a:prstGeom prst="straightConnector1">
            <a:avLst/>
          </a:prstGeom>
          <a:ln>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931535A-8708-7C46-949F-C9057C9F25B1}"/>
              </a:ext>
            </a:extLst>
          </p:cNvPr>
          <p:cNvCxnSpPr>
            <a:cxnSpLocks/>
          </p:cNvCxnSpPr>
          <p:nvPr/>
        </p:nvCxnSpPr>
        <p:spPr>
          <a:xfrm>
            <a:off x="4806864" y="3228658"/>
            <a:ext cx="2516489" cy="0"/>
          </a:xfrm>
          <a:prstGeom prst="straightConnector1">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EDE4DBE-1742-E945-95CD-BC25B74D451D}"/>
              </a:ext>
            </a:extLst>
          </p:cNvPr>
          <p:cNvSpPr txBox="1"/>
          <p:nvPr/>
        </p:nvSpPr>
        <p:spPr>
          <a:xfrm>
            <a:off x="5261416" y="4031295"/>
            <a:ext cx="1766830" cy="523220"/>
          </a:xfrm>
          <a:prstGeom prst="rect">
            <a:avLst/>
          </a:prstGeom>
          <a:no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Værdi gennem brug</a:t>
            </a:r>
          </a:p>
          <a:p>
            <a:pPr algn="ctr"/>
            <a:r>
              <a:rPr lang="da-DK" sz="1400" dirty="0">
                <a:solidFill>
                  <a:srgbClr val="C00000"/>
                </a:solidFill>
                <a:latin typeface="Arial" panose="020B0604020202020204" pitchFamily="34" charset="0"/>
                <a:cs typeface="Arial" panose="020B0604020202020204" pitchFamily="34" charset="0"/>
              </a:rPr>
              <a:t>og fortolkning</a:t>
            </a:r>
          </a:p>
        </p:txBody>
      </p:sp>
      <p:sp>
        <p:nvSpPr>
          <p:cNvPr id="21" name="TextBox 20">
            <a:extLst>
              <a:ext uri="{FF2B5EF4-FFF2-40B4-BE49-F238E27FC236}">
                <a16:creationId xmlns:a16="http://schemas.microsoft.com/office/drawing/2014/main" id="{3975A610-0CA9-F448-943D-DBEB140E750C}"/>
              </a:ext>
            </a:extLst>
          </p:cNvPr>
          <p:cNvSpPr txBox="1"/>
          <p:nvPr/>
        </p:nvSpPr>
        <p:spPr>
          <a:xfrm>
            <a:off x="5427812" y="2588165"/>
            <a:ext cx="1338828" cy="523220"/>
          </a:xfrm>
          <a:prstGeom prst="rect">
            <a:avLst/>
          </a:prstGeom>
          <a:noFill/>
        </p:spPr>
        <p:txBody>
          <a:bodyPr wrap="none" rtlCol="0" anchor="b">
            <a:spAutoFit/>
          </a:bodyPr>
          <a:lstStyle/>
          <a:p>
            <a:pPr algn="ctr"/>
            <a:r>
              <a:rPr lang="da-DK" sz="1400" dirty="0">
                <a:solidFill>
                  <a:srgbClr val="C00000"/>
                </a:solidFill>
                <a:latin typeface="Arial" panose="020B0604020202020204" pitchFamily="34" charset="0"/>
                <a:cs typeface="Arial" panose="020B0604020202020204" pitchFamily="34" charset="0"/>
              </a:rPr>
              <a:t>Computationel</a:t>
            </a:r>
          </a:p>
          <a:p>
            <a:pPr algn="ctr"/>
            <a:r>
              <a:rPr lang="da-DK" sz="1400" dirty="0">
                <a:solidFill>
                  <a:srgbClr val="C00000"/>
                </a:solidFill>
                <a:latin typeface="Arial" panose="020B0604020202020204" pitchFamily="34" charset="0"/>
                <a:cs typeface="Arial" panose="020B0604020202020204" pitchFamily="34" charset="0"/>
              </a:rPr>
              <a:t>modellering</a:t>
            </a:r>
          </a:p>
        </p:txBody>
      </p:sp>
    </p:spTree>
    <p:extLst>
      <p:ext uri="{BB962C8B-B14F-4D97-AF65-F5344CB8AC3E}">
        <p14:creationId xmlns:p14="http://schemas.microsoft.com/office/powerpoint/2010/main" val="3762739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27A4B0E4-7418-A440-A10C-124C83B6553F}"/>
              </a:ext>
            </a:extLst>
          </p:cNvPr>
          <p:cNvSpPr txBox="1"/>
          <p:nvPr/>
        </p:nvSpPr>
        <p:spPr>
          <a:xfrm>
            <a:off x="5261416" y="4031295"/>
            <a:ext cx="1766830" cy="523220"/>
          </a:xfrm>
          <a:prstGeom prst="rect">
            <a:avLst/>
          </a:prstGeom>
          <a:no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Værdi gennem brug</a:t>
            </a:r>
          </a:p>
          <a:p>
            <a:pPr algn="ctr"/>
            <a:r>
              <a:rPr lang="da-DK" sz="1400" dirty="0">
                <a:solidFill>
                  <a:srgbClr val="C00000"/>
                </a:solidFill>
                <a:latin typeface="Arial" panose="020B0604020202020204" pitchFamily="34" charset="0"/>
                <a:cs typeface="Arial" panose="020B0604020202020204" pitchFamily="34" charset="0"/>
              </a:rPr>
              <a:t>og fortolkning</a:t>
            </a:r>
          </a:p>
        </p:txBody>
      </p:sp>
      <p:sp>
        <p:nvSpPr>
          <p:cNvPr id="19" name="Oval 18">
            <a:extLst>
              <a:ext uri="{FF2B5EF4-FFF2-40B4-BE49-F238E27FC236}">
                <a16:creationId xmlns:a16="http://schemas.microsoft.com/office/drawing/2014/main" id="{5ECCA560-F802-E54D-9A06-AAC77BA3ED86}"/>
              </a:ext>
            </a:extLst>
          </p:cNvPr>
          <p:cNvSpPr/>
          <p:nvPr/>
        </p:nvSpPr>
        <p:spPr>
          <a:xfrm>
            <a:off x="1454674" y="1359004"/>
            <a:ext cx="3245796" cy="44750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422C0DF0-CB15-DE47-96CF-63B575B0EA83}"/>
              </a:ext>
            </a:extLst>
          </p:cNvPr>
          <p:cNvSpPr/>
          <p:nvPr/>
        </p:nvSpPr>
        <p:spPr>
          <a:xfrm>
            <a:off x="7493977" y="1360264"/>
            <a:ext cx="3245796" cy="44750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3EF62E6-BB9A-1547-AD55-72317A57BCE6}"/>
              </a:ext>
            </a:extLst>
          </p:cNvPr>
          <p:cNvCxnSpPr>
            <a:cxnSpLocks/>
          </p:cNvCxnSpPr>
          <p:nvPr/>
        </p:nvCxnSpPr>
        <p:spPr>
          <a:xfrm flipV="1">
            <a:off x="3079332" y="2689568"/>
            <a:ext cx="0" cy="1766680"/>
          </a:xfrm>
          <a:prstGeom prst="straightConnector1">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F2A2E9-DC2B-C44C-B196-BA9E30D1211F}"/>
              </a:ext>
            </a:extLst>
          </p:cNvPr>
          <p:cNvSpPr txBox="1"/>
          <p:nvPr/>
        </p:nvSpPr>
        <p:spPr>
          <a:xfrm>
            <a:off x="2084050" y="3447213"/>
            <a:ext cx="1996059" cy="307777"/>
          </a:xfrm>
          <a:prstGeom prst="rect">
            <a:avLst/>
          </a:prstGeom>
          <a:solidFill>
            <a:schemeClr val="bg1"/>
          </a:solid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Analyse og abstraktion</a:t>
            </a:r>
          </a:p>
        </p:txBody>
      </p:sp>
      <p:sp>
        <p:nvSpPr>
          <p:cNvPr id="34" name="TextBox 33">
            <a:extLst>
              <a:ext uri="{FF2B5EF4-FFF2-40B4-BE49-F238E27FC236}">
                <a16:creationId xmlns:a16="http://schemas.microsoft.com/office/drawing/2014/main" id="{6FBAF8B5-DC8C-DB4D-86F9-74A011FCAD61}"/>
              </a:ext>
            </a:extLst>
          </p:cNvPr>
          <p:cNvSpPr txBox="1"/>
          <p:nvPr/>
        </p:nvSpPr>
        <p:spPr>
          <a:xfrm>
            <a:off x="8126861" y="2086300"/>
            <a:ext cx="1980028"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Digital</a:t>
            </a:r>
          </a:p>
          <a:p>
            <a:pPr algn="ctr"/>
            <a:r>
              <a:rPr lang="da-DK" sz="1400" dirty="0">
                <a:latin typeface="Arial" panose="020B0604020202020204" pitchFamily="34" charset="0"/>
                <a:cs typeface="Arial" panose="020B0604020202020204" pitchFamily="34" charset="0"/>
              </a:rPr>
              <a:t>teknologi</a:t>
            </a:r>
          </a:p>
        </p:txBody>
      </p:sp>
      <p:sp>
        <p:nvSpPr>
          <p:cNvPr id="36" name="TextBox 35">
            <a:extLst>
              <a:ext uri="{FF2B5EF4-FFF2-40B4-BE49-F238E27FC236}">
                <a16:creationId xmlns:a16="http://schemas.microsoft.com/office/drawing/2014/main" id="{6BD5757C-BCA3-9A4A-AA36-2FB77EE742C3}"/>
              </a:ext>
            </a:extLst>
          </p:cNvPr>
          <p:cNvSpPr txBox="1"/>
          <p:nvPr/>
        </p:nvSpPr>
        <p:spPr>
          <a:xfrm>
            <a:off x="8228938" y="4577992"/>
            <a:ext cx="1775871"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Digitale</a:t>
            </a:r>
          </a:p>
          <a:p>
            <a:pPr algn="ctr"/>
            <a:r>
              <a:rPr lang="da-DK" sz="1400" dirty="0">
                <a:latin typeface="Arial" panose="020B0604020202020204" pitchFamily="34" charset="0"/>
                <a:cs typeface="Arial" panose="020B0604020202020204" pitchFamily="34" charset="0"/>
              </a:rPr>
              <a:t>artefakter</a:t>
            </a:r>
          </a:p>
        </p:txBody>
      </p:sp>
      <p:cxnSp>
        <p:nvCxnSpPr>
          <p:cNvPr id="37" name="Straight Arrow Connector 36">
            <a:extLst>
              <a:ext uri="{FF2B5EF4-FFF2-40B4-BE49-F238E27FC236}">
                <a16:creationId xmlns:a16="http://schemas.microsoft.com/office/drawing/2014/main" id="{C3A3E187-1B67-F14F-ACEF-72036C0BE316}"/>
              </a:ext>
            </a:extLst>
          </p:cNvPr>
          <p:cNvCxnSpPr>
            <a:cxnSpLocks/>
          </p:cNvCxnSpPr>
          <p:nvPr/>
        </p:nvCxnSpPr>
        <p:spPr>
          <a:xfrm flipV="1">
            <a:off x="9111097" y="2682744"/>
            <a:ext cx="0" cy="1801506"/>
          </a:xfrm>
          <a:prstGeom prst="straightConnector1">
            <a:avLst/>
          </a:prstGeom>
          <a:ln>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ACF6C8-73AD-7B48-9A17-DE2489D55BA5}"/>
              </a:ext>
            </a:extLst>
          </p:cNvPr>
          <p:cNvSpPr txBox="1"/>
          <p:nvPr/>
        </p:nvSpPr>
        <p:spPr>
          <a:xfrm>
            <a:off x="8115815" y="3447213"/>
            <a:ext cx="2005677" cy="307777"/>
          </a:xfrm>
          <a:prstGeom prst="rect">
            <a:avLst/>
          </a:prstGeom>
          <a:solidFill>
            <a:schemeClr val="bg1"/>
          </a:solid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Design og konstruktion</a:t>
            </a:r>
          </a:p>
        </p:txBody>
      </p:sp>
      <p:grpSp>
        <p:nvGrpSpPr>
          <p:cNvPr id="24" name="Group 23">
            <a:extLst>
              <a:ext uri="{FF2B5EF4-FFF2-40B4-BE49-F238E27FC236}">
                <a16:creationId xmlns:a16="http://schemas.microsoft.com/office/drawing/2014/main" id="{A1B26C57-E262-8C43-966C-9958F666DBB4}"/>
              </a:ext>
            </a:extLst>
          </p:cNvPr>
          <p:cNvGrpSpPr/>
          <p:nvPr/>
        </p:nvGrpSpPr>
        <p:grpSpPr>
          <a:xfrm>
            <a:off x="2044301" y="3117249"/>
            <a:ext cx="2077535" cy="999937"/>
            <a:chOff x="2044301" y="3117249"/>
            <a:chExt cx="2077535" cy="999937"/>
          </a:xfrm>
        </p:grpSpPr>
        <p:sp>
          <p:nvSpPr>
            <p:cNvPr id="25" name="Rectangle 24">
              <a:extLst>
                <a:ext uri="{FF2B5EF4-FFF2-40B4-BE49-F238E27FC236}">
                  <a16:creationId xmlns:a16="http://schemas.microsoft.com/office/drawing/2014/main" id="{0854E62B-8F62-3F4A-B15D-894FF2EA7CD3}"/>
                </a:ext>
              </a:extLst>
            </p:cNvPr>
            <p:cNvSpPr/>
            <p:nvPr/>
          </p:nvSpPr>
          <p:spPr>
            <a:xfrm>
              <a:off x="2044301" y="3489905"/>
              <a:ext cx="2077535" cy="26508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b="1">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E139A08C-7A05-F942-8E0F-AE040101E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836" y="3117249"/>
              <a:ext cx="1364992" cy="999937"/>
            </a:xfrm>
            <a:prstGeom prst="rect">
              <a:avLst/>
            </a:prstGeom>
          </p:spPr>
        </p:pic>
      </p:grpSp>
      <p:grpSp>
        <p:nvGrpSpPr>
          <p:cNvPr id="30" name="Group 29">
            <a:extLst>
              <a:ext uri="{FF2B5EF4-FFF2-40B4-BE49-F238E27FC236}">
                <a16:creationId xmlns:a16="http://schemas.microsoft.com/office/drawing/2014/main" id="{D53F1B10-5096-9F45-A4DA-2B9E16E17FF2}"/>
              </a:ext>
            </a:extLst>
          </p:cNvPr>
          <p:cNvGrpSpPr/>
          <p:nvPr/>
        </p:nvGrpSpPr>
        <p:grpSpPr>
          <a:xfrm>
            <a:off x="8079885" y="3127039"/>
            <a:ext cx="2077535" cy="952193"/>
            <a:chOff x="8079885" y="3096811"/>
            <a:chExt cx="2077535" cy="952193"/>
          </a:xfrm>
        </p:grpSpPr>
        <p:sp>
          <p:nvSpPr>
            <p:cNvPr id="33" name="Rectangle 32">
              <a:extLst>
                <a:ext uri="{FF2B5EF4-FFF2-40B4-BE49-F238E27FC236}">
                  <a16:creationId xmlns:a16="http://schemas.microsoft.com/office/drawing/2014/main" id="{EEC7C1A9-0506-634F-AC69-5B945F3F2B7B}"/>
                </a:ext>
              </a:extLst>
            </p:cNvPr>
            <p:cNvSpPr/>
            <p:nvPr/>
          </p:nvSpPr>
          <p:spPr>
            <a:xfrm>
              <a:off x="8079885" y="3467838"/>
              <a:ext cx="2077535" cy="26508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b="1">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24D261CB-BF33-9641-957E-DDB8E3D6E64A}"/>
                </a:ext>
              </a:extLst>
            </p:cNvPr>
            <p:cNvPicPr>
              <a:picLocks noChangeAspect="1"/>
            </p:cNvPicPr>
            <p:nvPr/>
          </p:nvPicPr>
          <p:blipFill>
            <a:blip r:embed="rId4"/>
            <a:stretch>
              <a:fillRect/>
            </a:stretch>
          </p:blipFill>
          <p:spPr>
            <a:xfrm>
              <a:off x="8692848" y="3096811"/>
              <a:ext cx="846979" cy="952193"/>
            </a:xfrm>
            <a:prstGeom prst="rect">
              <a:avLst/>
            </a:prstGeom>
          </p:spPr>
        </p:pic>
      </p:grpSp>
      <p:sp>
        <p:nvSpPr>
          <p:cNvPr id="46" name="Title 1">
            <a:extLst>
              <a:ext uri="{FF2B5EF4-FFF2-40B4-BE49-F238E27FC236}">
                <a16:creationId xmlns:a16="http://schemas.microsoft.com/office/drawing/2014/main" id="{455D84C4-B21D-D44E-A60D-D6420364D9D9}"/>
              </a:ext>
            </a:extLst>
          </p:cNvPr>
          <p:cNvSpPr>
            <a:spLocks noGrp="1"/>
          </p:cNvSpPr>
          <p:nvPr>
            <p:ph type="title"/>
          </p:nvPr>
        </p:nvSpPr>
        <p:spPr>
          <a:xfrm>
            <a:off x="838200" y="365125"/>
            <a:ext cx="10515600" cy="801276"/>
          </a:xfrm>
        </p:spPr>
        <p:txBody>
          <a:bodyPr>
            <a:normAutofit/>
          </a:bodyPr>
          <a:lstStyle/>
          <a:p>
            <a:pPr algn="ctr"/>
            <a:r>
              <a:rPr lang="da-DK" dirty="0"/>
              <a:t>Teknologiforståelse</a:t>
            </a:r>
          </a:p>
        </p:txBody>
      </p:sp>
      <p:sp>
        <p:nvSpPr>
          <p:cNvPr id="49" name="TextBox 48">
            <a:extLst>
              <a:ext uri="{FF2B5EF4-FFF2-40B4-BE49-F238E27FC236}">
                <a16:creationId xmlns:a16="http://schemas.microsoft.com/office/drawing/2014/main" id="{5A4166F4-5BC4-9C42-81FB-3A4FFC854A93}"/>
              </a:ext>
            </a:extLst>
          </p:cNvPr>
          <p:cNvSpPr txBox="1"/>
          <p:nvPr/>
        </p:nvSpPr>
        <p:spPr>
          <a:xfrm>
            <a:off x="2100381" y="5993776"/>
            <a:ext cx="1954381" cy="369332"/>
          </a:xfrm>
          <a:prstGeom prst="rect">
            <a:avLst/>
          </a:prstGeom>
          <a:noFill/>
        </p:spPr>
        <p:txBody>
          <a:bodyPr wrap="none" rtlCol="0" anchor="ctr">
            <a:spAutoFit/>
          </a:bodyPr>
          <a:lstStyle/>
          <a:p>
            <a:pPr algn="ctr"/>
            <a:r>
              <a:rPr lang="da-DK" dirty="0">
                <a:latin typeface="Arial" panose="020B0604020202020204" pitchFamily="34" charset="0"/>
                <a:cs typeface="Arial" panose="020B0604020202020204" pitchFamily="34" charset="0"/>
              </a:rPr>
              <a:t>Problemdomæne</a:t>
            </a:r>
          </a:p>
        </p:txBody>
      </p:sp>
      <p:sp>
        <p:nvSpPr>
          <p:cNvPr id="50" name="TextBox 49">
            <a:extLst>
              <a:ext uri="{FF2B5EF4-FFF2-40B4-BE49-F238E27FC236}">
                <a16:creationId xmlns:a16="http://schemas.microsoft.com/office/drawing/2014/main" id="{7E28F2F5-127D-734B-92A9-645AD2C44343}"/>
              </a:ext>
            </a:extLst>
          </p:cNvPr>
          <p:cNvSpPr txBox="1"/>
          <p:nvPr/>
        </p:nvSpPr>
        <p:spPr>
          <a:xfrm>
            <a:off x="7536965" y="5993776"/>
            <a:ext cx="3159840" cy="369332"/>
          </a:xfrm>
          <a:prstGeom prst="rect">
            <a:avLst/>
          </a:prstGeom>
          <a:noFill/>
        </p:spPr>
        <p:txBody>
          <a:bodyPr wrap="none" rtlCol="0" anchor="ctr">
            <a:spAutoFit/>
          </a:bodyPr>
          <a:lstStyle/>
          <a:p>
            <a:pPr algn="ctr"/>
            <a:r>
              <a:rPr lang="da-DK" dirty="0">
                <a:latin typeface="Arial" panose="020B0604020202020204" pitchFamily="34" charset="0"/>
                <a:cs typeface="Arial" panose="020B0604020202020204" pitchFamily="34" charset="0"/>
              </a:rPr>
              <a:t>Computationelt modelsystem</a:t>
            </a:r>
          </a:p>
        </p:txBody>
      </p:sp>
      <p:sp>
        <p:nvSpPr>
          <p:cNvPr id="51" name="TextBox 50">
            <a:extLst>
              <a:ext uri="{FF2B5EF4-FFF2-40B4-BE49-F238E27FC236}">
                <a16:creationId xmlns:a16="http://schemas.microsoft.com/office/drawing/2014/main" id="{841A83C3-C782-1B43-A6BF-5DB2D2A7EAC1}"/>
              </a:ext>
            </a:extLst>
          </p:cNvPr>
          <p:cNvSpPr txBox="1"/>
          <p:nvPr/>
        </p:nvSpPr>
        <p:spPr>
          <a:xfrm>
            <a:off x="2090722" y="2086300"/>
            <a:ext cx="1980028"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Begreber og brugssituationer</a:t>
            </a:r>
          </a:p>
        </p:txBody>
      </p:sp>
      <p:sp>
        <p:nvSpPr>
          <p:cNvPr id="52" name="TextBox 51">
            <a:extLst>
              <a:ext uri="{FF2B5EF4-FFF2-40B4-BE49-F238E27FC236}">
                <a16:creationId xmlns:a16="http://schemas.microsoft.com/office/drawing/2014/main" id="{0E640088-5C5E-674A-A89E-73504C42D7A0}"/>
              </a:ext>
            </a:extLst>
          </p:cNvPr>
          <p:cNvSpPr txBox="1"/>
          <p:nvPr/>
        </p:nvSpPr>
        <p:spPr>
          <a:xfrm>
            <a:off x="2026904" y="4577992"/>
            <a:ext cx="2108580"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Fænomener og</a:t>
            </a:r>
          </a:p>
          <a:p>
            <a:pPr algn="ctr"/>
            <a:r>
              <a:rPr lang="da-DK" sz="1400" dirty="0">
                <a:latin typeface="Arial" panose="020B0604020202020204" pitchFamily="34" charset="0"/>
                <a:cs typeface="Arial" panose="020B0604020202020204" pitchFamily="34" charset="0"/>
              </a:rPr>
              <a:t>komplekse problemer</a:t>
            </a:r>
          </a:p>
        </p:txBody>
      </p:sp>
      <p:cxnSp>
        <p:nvCxnSpPr>
          <p:cNvPr id="57" name="Straight Arrow Connector 56">
            <a:extLst>
              <a:ext uri="{FF2B5EF4-FFF2-40B4-BE49-F238E27FC236}">
                <a16:creationId xmlns:a16="http://schemas.microsoft.com/office/drawing/2014/main" id="{7E4973EB-13BF-114E-A258-753C24C7F6FB}"/>
              </a:ext>
            </a:extLst>
          </p:cNvPr>
          <p:cNvCxnSpPr>
            <a:cxnSpLocks/>
          </p:cNvCxnSpPr>
          <p:nvPr/>
        </p:nvCxnSpPr>
        <p:spPr>
          <a:xfrm>
            <a:off x="4844053" y="3902143"/>
            <a:ext cx="2516489" cy="0"/>
          </a:xfrm>
          <a:prstGeom prst="straightConnector1">
            <a:avLst/>
          </a:prstGeom>
          <a:ln>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17B7E3D-1A11-6949-9E8A-57E0D3889376}"/>
              </a:ext>
            </a:extLst>
          </p:cNvPr>
          <p:cNvCxnSpPr>
            <a:cxnSpLocks/>
          </p:cNvCxnSpPr>
          <p:nvPr/>
        </p:nvCxnSpPr>
        <p:spPr>
          <a:xfrm>
            <a:off x="4806864" y="3228658"/>
            <a:ext cx="2516489" cy="0"/>
          </a:xfrm>
          <a:prstGeom prst="straightConnector1">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3ABDEE0-72DF-7C48-88E3-6C49218ACDB6}"/>
              </a:ext>
            </a:extLst>
          </p:cNvPr>
          <p:cNvSpPr txBox="1"/>
          <p:nvPr/>
        </p:nvSpPr>
        <p:spPr>
          <a:xfrm>
            <a:off x="5427812" y="2588165"/>
            <a:ext cx="1338828" cy="523220"/>
          </a:xfrm>
          <a:prstGeom prst="rect">
            <a:avLst/>
          </a:prstGeom>
          <a:noFill/>
        </p:spPr>
        <p:txBody>
          <a:bodyPr wrap="none" rtlCol="0" anchor="b">
            <a:spAutoFit/>
          </a:bodyPr>
          <a:lstStyle/>
          <a:p>
            <a:pPr algn="ctr"/>
            <a:r>
              <a:rPr lang="da-DK" sz="1400" dirty="0">
                <a:solidFill>
                  <a:srgbClr val="C00000"/>
                </a:solidFill>
                <a:latin typeface="Arial" panose="020B0604020202020204" pitchFamily="34" charset="0"/>
                <a:cs typeface="Arial" panose="020B0604020202020204" pitchFamily="34" charset="0"/>
              </a:rPr>
              <a:t>Computationel</a:t>
            </a:r>
          </a:p>
          <a:p>
            <a:pPr algn="ctr"/>
            <a:r>
              <a:rPr lang="da-DK" sz="1400" dirty="0">
                <a:solidFill>
                  <a:srgbClr val="C00000"/>
                </a:solidFill>
                <a:latin typeface="Arial" panose="020B0604020202020204" pitchFamily="34" charset="0"/>
                <a:cs typeface="Arial" panose="020B0604020202020204" pitchFamily="34" charset="0"/>
              </a:rPr>
              <a:t>modellering</a:t>
            </a:r>
          </a:p>
        </p:txBody>
      </p:sp>
      <p:pic>
        <p:nvPicPr>
          <p:cNvPr id="56" name="Picture 55">
            <a:extLst>
              <a:ext uri="{FF2B5EF4-FFF2-40B4-BE49-F238E27FC236}">
                <a16:creationId xmlns:a16="http://schemas.microsoft.com/office/drawing/2014/main" id="{4623BB32-42C0-824A-93F4-AB93431CF7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0958" y="1943327"/>
            <a:ext cx="1352530" cy="1122312"/>
          </a:xfrm>
          <a:prstGeom prst="rect">
            <a:avLst/>
          </a:prstGeom>
        </p:spPr>
      </p:pic>
      <p:grpSp>
        <p:nvGrpSpPr>
          <p:cNvPr id="2" name="Group 1">
            <a:extLst>
              <a:ext uri="{FF2B5EF4-FFF2-40B4-BE49-F238E27FC236}">
                <a16:creationId xmlns:a16="http://schemas.microsoft.com/office/drawing/2014/main" id="{4794C856-AFBC-FA4E-B38C-2FEEEA63A4B9}"/>
              </a:ext>
            </a:extLst>
          </p:cNvPr>
          <p:cNvGrpSpPr/>
          <p:nvPr/>
        </p:nvGrpSpPr>
        <p:grpSpPr>
          <a:xfrm>
            <a:off x="5056197" y="4064844"/>
            <a:ext cx="2131298" cy="1105949"/>
            <a:chOff x="5056197" y="4073311"/>
            <a:chExt cx="2131298" cy="1105949"/>
          </a:xfrm>
        </p:grpSpPr>
        <p:sp>
          <p:nvSpPr>
            <p:cNvPr id="72" name="Rectangle 71">
              <a:extLst>
                <a:ext uri="{FF2B5EF4-FFF2-40B4-BE49-F238E27FC236}">
                  <a16:creationId xmlns:a16="http://schemas.microsoft.com/office/drawing/2014/main" id="{38D77FD6-F29C-D14F-BF12-60C8B1755E14}"/>
                </a:ext>
              </a:extLst>
            </p:cNvPr>
            <p:cNvSpPr/>
            <p:nvPr/>
          </p:nvSpPr>
          <p:spPr>
            <a:xfrm>
              <a:off x="5267648" y="4073311"/>
              <a:ext cx="1919847" cy="523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53" name="Group 52">
              <a:extLst>
                <a:ext uri="{FF2B5EF4-FFF2-40B4-BE49-F238E27FC236}">
                  <a16:creationId xmlns:a16="http://schemas.microsoft.com/office/drawing/2014/main" id="{4F0E8481-67E1-EB4B-9F92-FF3545E8888C}"/>
                </a:ext>
              </a:extLst>
            </p:cNvPr>
            <p:cNvGrpSpPr/>
            <p:nvPr/>
          </p:nvGrpSpPr>
          <p:grpSpPr>
            <a:xfrm>
              <a:off x="5056197" y="4080897"/>
              <a:ext cx="2077535" cy="1098363"/>
              <a:chOff x="5058455" y="1982944"/>
              <a:chExt cx="2077535" cy="1098363"/>
            </a:xfrm>
            <a:solidFill>
              <a:schemeClr val="bg1"/>
            </a:solidFill>
          </p:grpSpPr>
          <p:sp>
            <p:nvSpPr>
              <p:cNvPr id="54" name="Rectangle 53">
                <a:extLst>
                  <a:ext uri="{FF2B5EF4-FFF2-40B4-BE49-F238E27FC236}">
                    <a16:creationId xmlns:a16="http://schemas.microsoft.com/office/drawing/2014/main" id="{A9F9F2AA-D88A-814B-88F2-AC7016E51F68}"/>
                  </a:ext>
                </a:extLst>
              </p:cNvPr>
              <p:cNvSpPr/>
              <p:nvPr/>
            </p:nvSpPr>
            <p:spPr>
              <a:xfrm>
                <a:off x="5058455" y="2669096"/>
                <a:ext cx="2077535" cy="398563"/>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b="1" dirty="0">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F63EAD5C-144E-7743-8C5C-EE34148B96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3960" y="1982944"/>
                <a:ext cx="1126527" cy="1098363"/>
              </a:xfrm>
              <a:prstGeom prst="rect">
                <a:avLst/>
              </a:prstGeom>
              <a:grpFill/>
            </p:spPr>
          </p:pic>
        </p:grpSp>
      </p:grpSp>
    </p:spTree>
    <p:extLst>
      <p:ext uri="{BB962C8B-B14F-4D97-AF65-F5344CB8AC3E}">
        <p14:creationId xmlns:p14="http://schemas.microsoft.com/office/powerpoint/2010/main" val="392958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47FD817-0A08-BD45-9024-935672CF90F2}"/>
              </a:ext>
            </a:extLst>
          </p:cNvPr>
          <p:cNvSpPr txBox="1"/>
          <p:nvPr/>
        </p:nvSpPr>
        <p:spPr>
          <a:xfrm>
            <a:off x="1054565" y="464935"/>
            <a:ext cx="10124405" cy="769441"/>
          </a:xfrm>
          <a:prstGeom prst="rect">
            <a:avLst/>
          </a:prstGeom>
          <a:noFill/>
        </p:spPr>
        <p:txBody>
          <a:bodyPr wrap="square" rtlCol="0">
            <a:spAutoFit/>
          </a:bodyPr>
          <a:lstStyle/>
          <a:p>
            <a:pPr algn="ctr"/>
            <a:r>
              <a:rPr lang="da-DK" sz="4400" dirty="0">
                <a:solidFill>
                  <a:schemeClr val="bg2">
                    <a:lumMod val="25000"/>
                  </a:schemeClr>
                </a:solidFill>
                <a:latin typeface="Arial" panose="020B0604020202020204" pitchFamily="34" charset="0"/>
                <a:cs typeface="Arial" panose="020B0604020202020204" pitchFamily="34" charset="0"/>
              </a:rPr>
              <a:t>Den danske model</a:t>
            </a:r>
          </a:p>
        </p:txBody>
      </p:sp>
      <p:pic>
        <p:nvPicPr>
          <p:cNvPr id="10" name="Picture 2">
            <a:hlinkClick r:id="rId3"/>
            <a:extLst>
              <a:ext uri="{FF2B5EF4-FFF2-40B4-BE49-F238E27FC236}">
                <a16:creationId xmlns:a16="http://schemas.microsoft.com/office/drawing/2014/main" id="{61066658-9F94-6A4D-8AFA-6426ECFFC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267" y="1407253"/>
            <a:ext cx="2985909" cy="4634132"/>
          </a:xfrm>
          <a:prstGeom prst="rect">
            <a:avLst/>
          </a:prstGeom>
          <a:noFill/>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10">
            <a:hlinkClick r:id="rId5"/>
            <a:extLst>
              <a:ext uri="{FF2B5EF4-FFF2-40B4-BE49-F238E27FC236}">
                <a16:creationId xmlns:a16="http://schemas.microsoft.com/office/drawing/2014/main" id="{C51F28A1-08A6-4440-9970-6E36B34F487A}"/>
              </a:ext>
            </a:extLst>
          </p:cNvPr>
          <p:cNvPicPr>
            <a:picLocks noChangeAspect="1"/>
          </p:cNvPicPr>
          <p:nvPr/>
        </p:nvPicPr>
        <p:blipFill>
          <a:blip r:embed="rId6"/>
          <a:stretch>
            <a:fillRect/>
          </a:stretch>
        </p:blipFill>
        <p:spPr>
          <a:xfrm>
            <a:off x="4570489" y="1419445"/>
            <a:ext cx="3051022" cy="4636800"/>
          </a:xfrm>
          <a:prstGeom prst="rect">
            <a:avLst/>
          </a:prstGeom>
          <a:ln>
            <a:solidFill>
              <a:schemeClr val="bg2">
                <a:lumMod val="25000"/>
              </a:schemeClr>
            </a:solidFill>
          </a:ln>
          <a:effectLst>
            <a:outerShdw blurRad="50800" dist="76200" dir="2700000" algn="tl" rotWithShape="0">
              <a:prstClr val="black">
                <a:alpha val="40000"/>
              </a:prstClr>
            </a:outerShdw>
          </a:effectLst>
        </p:spPr>
      </p:pic>
      <p:pic>
        <p:nvPicPr>
          <p:cNvPr id="15" name="Picture 14">
            <a:hlinkClick r:id="rId7"/>
            <a:extLst>
              <a:ext uri="{FF2B5EF4-FFF2-40B4-BE49-F238E27FC236}">
                <a16:creationId xmlns:a16="http://schemas.microsoft.com/office/drawing/2014/main" id="{6234A81B-8527-8742-8BFD-F44B3F6A7456}"/>
              </a:ext>
            </a:extLst>
          </p:cNvPr>
          <p:cNvPicPr>
            <a:picLocks noChangeAspect="1"/>
          </p:cNvPicPr>
          <p:nvPr/>
        </p:nvPicPr>
        <p:blipFill>
          <a:blip r:embed="rId8"/>
          <a:stretch>
            <a:fillRect/>
          </a:stretch>
        </p:blipFill>
        <p:spPr>
          <a:xfrm rot="18904640">
            <a:off x="8815363" y="4282298"/>
            <a:ext cx="1455878" cy="1457853"/>
          </a:xfrm>
          <a:prstGeom prst="rect">
            <a:avLst/>
          </a:prstGeom>
        </p:spPr>
      </p:pic>
      <p:sp>
        <p:nvSpPr>
          <p:cNvPr id="2" name="TextBox 1">
            <a:extLst>
              <a:ext uri="{FF2B5EF4-FFF2-40B4-BE49-F238E27FC236}">
                <a16:creationId xmlns:a16="http://schemas.microsoft.com/office/drawing/2014/main" id="{8A1E0809-514A-2443-8343-9ABEE9CCAB41}"/>
              </a:ext>
            </a:extLst>
          </p:cNvPr>
          <p:cNvSpPr txBox="1"/>
          <p:nvPr/>
        </p:nvSpPr>
        <p:spPr>
          <a:xfrm>
            <a:off x="7896740" y="1746035"/>
            <a:ext cx="3292889" cy="707886"/>
          </a:xfrm>
          <a:prstGeom prst="rect">
            <a:avLst/>
          </a:prstGeom>
          <a:noFill/>
        </p:spPr>
        <p:txBody>
          <a:bodyPr wrap="none" rtlCol="0">
            <a:spAutoFit/>
          </a:bodyPr>
          <a:lstStyle/>
          <a:p>
            <a:pPr algn="ctr"/>
            <a:r>
              <a:rPr lang="da-DK" sz="2000" dirty="0">
                <a:solidFill>
                  <a:schemeClr val="bg2">
                    <a:lumMod val="25000"/>
                  </a:schemeClr>
                </a:solidFill>
                <a:latin typeface="Arial" panose="020B0604020202020204" pitchFamily="34" charset="0"/>
                <a:cs typeface="Arial" panose="020B0604020202020204" pitchFamily="34" charset="0"/>
              </a:rPr>
              <a:t>Informatik</a:t>
            </a:r>
          </a:p>
          <a:p>
            <a:pPr algn="ctr"/>
            <a:r>
              <a:rPr lang="da-DK" sz="2000" dirty="0">
                <a:solidFill>
                  <a:schemeClr val="bg2">
                    <a:lumMod val="25000"/>
                  </a:schemeClr>
                </a:solidFill>
                <a:latin typeface="Arial" panose="020B0604020202020204" pitchFamily="34" charset="0"/>
                <a:cs typeface="Arial" panose="020B0604020202020204" pitchFamily="34" charset="0"/>
              </a:rPr>
              <a:t>på ungdomsuddannelserne</a:t>
            </a:r>
          </a:p>
        </p:txBody>
      </p:sp>
      <p:sp>
        <p:nvSpPr>
          <p:cNvPr id="16" name="TextBox 15">
            <a:hlinkClick r:id="rId7"/>
            <a:extLst>
              <a:ext uri="{FF2B5EF4-FFF2-40B4-BE49-F238E27FC236}">
                <a16:creationId xmlns:a16="http://schemas.microsoft.com/office/drawing/2014/main" id="{F82B9B41-0D36-EF4F-943F-6093B5A1EEE6}"/>
              </a:ext>
            </a:extLst>
          </p:cNvPr>
          <p:cNvSpPr txBox="1"/>
          <p:nvPr/>
        </p:nvSpPr>
        <p:spPr>
          <a:xfrm>
            <a:off x="7797576" y="2717935"/>
            <a:ext cx="3491208" cy="707886"/>
          </a:xfrm>
          <a:prstGeom prst="rect">
            <a:avLst/>
          </a:prstGeom>
          <a:noFill/>
        </p:spPr>
        <p:txBody>
          <a:bodyPr wrap="square" rtlCol="0">
            <a:spAutoFit/>
          </a:bodyPr>
          <a:lstStyle/>
          <a:p>
            <a:pPr algn="ctr"/>
            <a:r>
              <a:rPr lang="da-DK" sz="2000" dirty="0">
                <a:solidFill>
                  <a:schemeClr val="bg2">
                    <a:lumMod val="25000"/>
                  </a:schemeClr>
                </a:solidFill>
                <a:latin typeface="Arial" panose="020B0604020202020204" pitchFamily="34" charset="0"/>
                <a:cs typeface="Arial" panose="020B0604020202020204" pitchFamily="34" charset="0"/>
              </a:rPr>
              <a:t>Forsøgsfag i folkeskolen</a:t>
            </a:r>
          </a:p>
          <a:p>
            <a:pPr algn="ctr"/>
            <a:r>
              <a:rPr lang="da-DK" sz="2000" dirty="0">
                <a:solidFill>
                  <a:schemeClr val="bg2">
                    <a:lumMod val="25000"/>
                  </a:schemeClr>
                </a:solidFill>
                <a:latin typeface="Arial" panose="020B0604020202020204" pitchFamily="34" charset="0"/>
                <a:cs typeface="Arial" panose="020B0604020202020204" pitchFamily="34" charset="0"/>
              </a:rPr>
              <a:t>(2019-2021)</a:t>
            </a:r>
          </a:p>
        </p:txBody>
      </p:sp>
      <p:sp>
        <p:nvSpPr>
          <p:cNvPr id="4" name="TextBox 3">
            <a:extLst>
              <a:ext uri="{FF2B5EF4-FFF2-40B4-BE49-F238E27FC236}">
                <a16:creationId xmlns:a16="http://schemas.microsoft.com/office/drawing/2014/main" id="{EDD37F7E-4C9D-6C20-68B8-C35D5D06ED70}"/>
              </a:ext>
            </a:extLst>
          </p:cNvPr>
          <p:cNvSpPr txBox="1"/>
          <p:nvPr/>
        </p:nvSpPr>
        <p:spPr>
          <a:xfrm>
            <a:off x="1189777" y="6180585"/>
            <a:ext cx="9853980" cy="400110"/>
          </a:xfrm>
          <a:prstGeom prst="rect">
            <a:avLst/>
          </a:prstGeom>
          <a:noFill/>
        </p:spPr>
        <p:txBody>
          <a:bodyPr wrap="none" rtlCol="0">
            <a:spAutoFit/>
          </a:bodyPr>
          <a:lstStyle/>
          <a:p>
            <a:pPr algn="ctr"/>
            <a:r>
              <a:rPr lang="en-DK" sz="2000" dirty="0">
                <a:solidFill>
                  <a:schemeClr val="bg2">
                    <a:lumMod val="25000"/>
                  </a:schemeClr>
                </a:solidFill>
                <a:latin typeface="Arial" panose="020B0604020202020204" pitchFamily="34" charset="0"/>
                <a:cs typeface="Arial" panose="020B0604020202020204" pitchFamily="34" charset="0"/>
              </a:rPr>
              <a:t>En begrebsmæssig og praktisk tilgang med et teknisk og et humant/socialt perspektiv</a:t>
            </a:r>
          </a:p>
        </p:txBody>
      </p:sp>
    </p:spTree>
    <p:extLst>
      <p:ext uri="{BB962C8B-B14F-4D97-AF65-F5344CB8AC3E}">
        <p14:creationId xmlns:p14="http://schemas.microsoft.com/office/powerpoint/2010/main" val="929239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E7B43-9A83-924C-BCA5-ED10C19134BA}"/>
              </a:ext>
            </a:extLst>
          </p:cNvPr>
          <p:cNvSpPr>
            <a:spLocks noGrp="1"/>
          </p:cNvSpPr>
          <p:nvPr>
            <p:ph type="title"/>
          </p:nvPr>
        </p:nvSpPr>
        <p:spPr>
          <a:xfrm>
            <a:off x="838200" y="217335"/>
            <a:ext cx="10515600" cy="729923"/>
          </a:xfrm>
        </p:spPr>
        <p:txBody>
          <a:bodyPr>
            <a:noAutofit/>
          </a:bodyPr>
          <a:lstStyle/>
          <a:p>
            <a:r>
              <a:rPr lang="da-DK" sz="3200" dirty="0"/>
              <a:t>Ressourcer om teknologiforståelse</a:t>
            </a:r>
          </a:p>
        </p:txBody>
      </p:sp>
      <p:pic>
        <p:nvPicPr>
          <p:cNvPr id="5" name="Picture 4">
            <a:hlinkClick r:id="rId2"/>
            <a:extLst>
              <a:ext uri="{FF2B5EF4-FFF2-40B4-BE49-F238E27FC236}">
                <a16:creationId xmlns:a16="http://schemas.microsoft.com/office/drawing/2014/main" id="{9402E628-AC2B-2146-9825-565ED6F8F039}"/>
              </a:ext>
            </a:extLst>
          </p:cNvPr>
          <p:cNvPicPr>
            <a:picLocks noChangeAspect="1"/>
          </p:cNvPicPr>
          <p:nvPr/>
        </p:nvPicPr>
        <p:blipFill>
          <a:blip r:embed="rId3"/>
          <a:stretch>
            <a:fillRect/>
          </a:stretch>
        </p:blipFill>
        <p:spPr>
          <a:xfrm>
            <a:off x="2120912" y="974774"/>
            <a:ext cx="3769249" cy="2928759"/>
          </a:xfrm>
          <a:prstGeom prst="rect">
            <a:avLst/>
          </a:prstGeom>
          <a:ln>
            <a:solidFill>
              <a:srgbClr val="002060"/>
            </a:solidFill>
          </a:ln>
        </p:spPr>
      </p:pic>
      <p:pic>
        <p:nvPicPr>
          <p:cNvPr id="7" name="Picture 6">
            <a:extLst>
              <a:ext uri="{FF2B5EF4-FFF2-40B4-BE49-F238E27FC236}">
                <a16:creationId xmlns:a16="http://schemas.microsoft.com/office/drawing/2014/main" id="{F758BFCA-F2A3-CA4F-9C45-162FB57F5289}"/>
              </a:ext>
            </a:extLst>
          </p:cNvPr>
          <p:cNvPicPr>
            <a:picLocks noChangeAspect="1"/>
          </p:cNvPicPr>
          <p:nvPr/>
        </p:nvPicPr>
        <p:blipFill>
          <a:blip r:embed="rId4"/>
          <a:stretch>
            <a:fillRect/>
          </a:stretch>
        </p:blipFill>
        <p:spPr>
          <a:xfrm>
            <a:off x="6126551" y="2022626"/>
            <a:ext cx="4155330" cy="2265062"/>
          </a:xfrm>
          <a:prstGeom prst="rect">
            <a:avLst/>
          </a:prstGeom>
        </p:spPr>
      </p:pic>
      <p:pic>
        <p:nvPicPr>
          <p:cNvPr id="9" name="Picture 8">
            <a:extLst>
              <a:ext uri="{FF2B5EF4-FFF2-40B4-BE49-F238E27FC236}">
                <a16:creationId xmlns:a16="http://schemas.microsoft.com/office/drawing/2014/main" id="{9F4CAEE4-964E-2245-BE60-0A8E7CC91862}"/>
              </a:ext>
            </a:extLst>
          </p:cNvPr>
          <p:cNvPicPr>
            <a:picLocks noChangeAspect="1"/>
          </p:cNvPicPr>
          <p:nvPr/>
        </p:nvPicPr>
        <p:blipFill>
          <a:blip r:embed="rId5"/>
          <a:stretch>
            <a:fillRect/>
          </a:stretch>
        </p:blipFill>
        <p:spPr>
          <a:xfrm>
            <a:off x="6126552" y="4360494"/>
            <a:ext cx="2041713" cy="1112933"/>
          </a:xfrm>
          <a:prstGeom prst="rect">
            <a:avLst/>
          </a:prstGeom>
        </p:spPr>
      </p:pic>
      <p:pic>
        <p:nvPicPr>
          <p:cNvPr id="11" name="Picture 10">
            <a:extLst>
              <a:ext uri="{FF2B5EF4-FFF2-40B4-BE49-F238E27FC236}">
                <a16:creationId xmlns:a16="http://schemas.microsoft.com/office/drawing/2014/main" id="{FD875691-09D7-1442-9BEE-600F718E7C0E}"/>
              </a:ext>
            </a:extLst>
          </p:cNvPr>
          <p:cNvPicPr>
            <a:picLocks noChangeAspect="1"/>
          </p:cNvPicPr>
          <p:nvPr/>
        </p:nvPicPr>
        <p:blipFill>
          <a:blip r:embed="rId6"/>
          <a:stretch>
            <a:fillRect/>
          </a:stretch>
        </p:blipFill>
        <p:spPr>
          <a:xfrm>
            <a:off x="8240272" y="4360494"/>
            <a:ext cx="2041712" cy="1112933"/>
          </a:xfrm>
          <a:prstGeom prst="rect">
            <a:avLst/>
          </a:prstGeom>
        </p:spPr>
      </p:pic>
      <p:pic>
        <p:nvPicPr>
          <p:cNvPr id="13" name="Picture 12">
            <a:extLst>
              <a:ext uri="{FF2B5EF4-FFF2-40B4-BE49-F238E27FC236}">
                <a16:creationId xmlns:a16="http://schemas.microsoft.com/office/drawing/2014/main" id="{CE8A8F13-0B68-5A48-A261-6D43080FFFE0}"/>
              </a:ext>
            </a:extLst>
          </p:cNvPr>
          <p:cNvPicPr>
            <a:picLocks noChangeAspect="1"/>
          </p:cNvPicPr>
          <p:nvPr/>
        </p:nvPicPr>
        <p:blipFill>
          <a:blip r:embed="rId7"/>
          <a:stretch>
            <a:fillRect/>
          </a:stretch>
        </p:blipFill>
        <p:spPr>
          <a:xfrm>
            <a:off x="6126552" y="5550727"/>
            <a:ext cx="2041713" cy="1112934"/>
          </a:xfrm>
          <a:prstGeom prst="rect">
            <a:avLst/>
          </a:prstGeom>
        </p:spPr>
      </p:pic>
      <p:pic>
        <p:nvPicPr>
          <p:cNvPr id="15" name="Picture 14">
            <a:extLst>
              <a:ext uri="{FF2B5EF4-FFF2-40B4-BE49-F238E27FC236}">
                <a16:creationId xmlns:a16="http://schemas.microsoft.com/office/drawing/2014/main" id="{C46C79D1-6A33-0E40-ACEA-81762C2E6C8E}"/>
              </a:ext>
            </a:extLst>
          </p:cNvPr>
          <p:cNvPicPr>
            <a:picLocks noChangeAspect="1"/>
          </p:cNvPicPr>
          <p:nvPr/>
        </p:nvPicPr>
        <p:blipFill>
          <a:blip r:embed="rId8"/>
          <a:stretch>
            <a:fillRect/>
          </a:stretch>
        </p:blipFill>
        <p:spPr>
          <a:xfrm>
            <a:off x="8240272" y="5550728"/>
            <a:ext cx="2042248" cy="1113225"/>
          </a:xfrm>
          <a:prstGeom prst="rect">
            <a:avLst/>
          </a:prstGeom>
        </p:spPr>
      </p:pic>
      <p:pic>
        <p:nvPicPr>
          <p:cNvPr id="19" name="Picture 18">
            <a:hlinkClick r:id="rId9"/>
            <a:extLst>
              <a:ext uri="{FF2B5EF4-FFF2-40B4-BE49-F238E27FC236}">
                <a16:creationId xmlns:a16="http://schemas.microsoft.com/office/drawing/2014/main" id="{9E978399-6F2C-9B45-90C9-834E33292754}"/>
              </a:ext>
            </a:extLst>
          </p:cNvPr>
          <p:cNvPicPr>
            <a:picLocks noChangeAspect="1"/>
          </p:cNvPicPr>
          <p:nvPr/>
        </p:nvPicPr>
        <p:blipFill>
          <a:blip r:embed="rId10"/>
          <a:stretch>
            <a:fillRect/>
          </a:stretch>
        </p:blipFill>
        <p:spPr>
          <a:xfrm>
            <a:off x="2120911" y="3987688"/>
            <a:ext cx="3775226" cy="2672147"/>
          </a:xfrm>
          <a:prstGeom prst="rect">
            <a:avLst/>
          </a:prstGeom>
          <a:ln>
            <a:solidFill>
              <a:srgbClr val="002060"/>
            </a:solidFill>
          </a:ln>
        </p:spPr>
      </p:pic>
      <p:sp>
        <p:nvSpPr>
          <p:cNvPr id="20" name="Rectangle 19">
            <a:hlinkClick r:id="rId11"/>
            <a:extLst>
              <a:ext uri="{FF2B5EF4-FFF2-40B4-BE49-F238E27FC236}">
                <a16:creationId xmlns:a16="http://schemas.microsoft.com/office/drawing/2014/main" id="{F55D6E5B-0445-384F-8B7B-0D4599075BE3}"/>
              </a:ext>
            </a:extLst>
          </p:cNvPr>
          <p:cNvSpPr/>
          <p:nvPr/>
        </p:nvSpPr>
        <p:spPr bwMode="auto">
          <a:xfrm>
            <a:off x="6034176" y="1911424"/>
            <a:ext cx="4320480" cy="4824536"/>
          </a:xfrm>
          <a:prstGeom prst="rect">
            <a:avLst/>
          </a:prstGeom>
          <a:solidFill>
            <a:schemeClr val="bg1">
              <a:alpha val="0"/>
            </a:schemeClr>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da-DK" sz="2000">
              <a:solidFill>
                <a:srgbClr val="A50021"/>
              </a:solidFill>
              <a:latin typeface="Arial" pitchFamily="-106" charset="0"/>
            </a:endParaRPr>
          </a:p>
        </p:txBody>
      </p:sp>
      <p:grpSp>
        <p:nvGrpSpPr>
          <p:cNvPr id="28" name="Group 27">
            <a:extLst>
              <a:ext uri="{FF2B5EF4-FFF2-40B4-BE49-F238E27FC236}">
                <a16:creationId xmlns:a16="http://schemas.microsoft.com/office/drawing/2014/main" id="{44D1891B-5F63-C54B-B827-D3BA0E5B643E}"/>
              </a:ext>
            </a:extLst>
          </p:cNvPr>
          <p:cNvGrpSpPr/>
          <p:nvPr/>
        </p:nvGrpSpPr>
        <p:grpSpPr>
          <a:xfrm>
            <a:off x="6126551" y="970544"/>
            <a:ext cx="4155330" cy="958836"/>
            <a:chOff x="4520359" y="1119968"/>
            <a:chExt cx="4155330" cy="958836"/>
          </a:xfrm>
        </p:grpSpPr>
        <p:pic>
          <p:nvPicPr>
            <p:cNvPr id="26" name="Picture 25">
              <a:extLst>
                <a:ext uri="{FF2B5EF4-FFF2-40B4-BE49-F238E27FC236}">
                  <a16:creationId xmlns:a16="http://schemas.microsoft.com/office/drawing/2014/main" id="{9546815A-0394-8B4F-923D-562DA1C4C627}"/>
                </a:ext>
              </a:extLst>
            </p:cNvPr>
            <p:cNvPicPr>
              <a:picLocks noChangeAspect="1"/>
            </p:cNvPicPr>
            <p:nvPr/>
          </p:nvPicPr>
          <p:blipFill>
            <a:blip r:embed="rId12"/>
            <a:stretch>
              <a:fillRect/>
            </a:stretch>
          </p:blipFill>
          <p:spPr>
            <a:xfrm>
              <a:off x="5383688" y="1119968"/>
              <a:ext cx="3292001" cy="958836"/>
            </a:xfrm>
            <a:prstGeom prst="rect">
              <a:avLst/>
            </a:prstGeom>
          </p:spPr>
        </p:pic>
        <p:pic>
          <p:nvPicPr>
            <p:cNvPr id="27" name="Picture 26">
              <a:extLst>
                <a:ext uri="{FF2B5EF4-FFF2-40B4-BE49-F238E27FC236}">
                  <a16:creationId xmlns:a16="http://schemas.microsoft.com/office/drawing/2014/main" id="{8D521A0B-EF85-8044-A341-0714577A8318}"/>
                </a:ext>
              </a:extLst>
            </p:cNvPr>
            <p:cNvPicPr>
              <a:picLocks noChangeAspect="1"/>
            </p:cNvPicPr>
            <p:nvPr/>
          </p:nvPicPr>
          <p:blipFill>
            <a:blip r:embed="rId12"/>
            <a:stretch>
              <a:fillRect/>
            </a:stretch>
          </p:blipFill>
          <p:spPr>
            <a:xfrm>
              <a:off x="4520359" y="1119968"/>
              <a:ext cx="3292001" cy="958836"/>
            </a:xfrm>
            <a:prstGeom prst="rect">
              <a:avLst/>
            </a:prstGeom>
          </p:spPr>
        </p:pic>
      </p:grpSp>
      <p:sp>
        <p:nvSpPr>
          <p:cNvPr id="29" name="Rectangle 28">
            <a:hlinkClick r:id="rId13"/>
            <a:extLst>
              <a:ext uri="{FF2B5EF4-FFF2-40B4-BE49-F238E27FC236}">
                <a16:creationId xmlns:a16="http://schemas.microsoft.com/office/drawing/2014/main" id="{1F54DFFE-6470-A841-BE1F-E7E8B6ACA400}"/>
              </a:ext>
            </a:extLst>
          </p:cNvPr>
          <p:cNvSpPr/>
          <p:nvPr/>
        </p:nvSpPr>
        <p:spPr bwMode="auto">
          <a:xfrm>
            <a:off x="6126551" y="970544"/>
            <a:ext cx="4155330" cy="958836"/>
          </a:xfrm>
          <a:prstGeom prst="rect">
            <a:avLst/>
          </a:prstGeom>
          <a:solidFill>
            <a:schemeClr val="bg1">
              <a:alpha val="0"/>
            </a:schemeClr>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da-DK" sz="2000">
              <a:solidFill>
                <a:srgbClr val="A50021"/>
              </a:solidFill>
              <a:latin typeface="Arial" pitchFamily="-106" charset="0"/>
            </a:endParaRPr>
          </a:p>
        </p:txBody>
      </p:sp>
    </p:spTree>
    <p:extLst>
      <p:ext uri="{BB962C8B-B14F-4D97-AF65-F5344CB8AC3E}">
        <p14:creationId xmlns:p14="http://schemas.microsoft.com/office/powerpoint/2010/main" val="337563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D113A15F-508F-1E44-850A-78B2EEB09E5F}"/>
              </a:ext>
            </a:extLst>
          </p:cNvPr>
          <p:cNvSpPr/>
          <p:nvPr/>
        </p:nvSpPr>
        <p:spPr>
          <a:xfrm>
            <a:off x="3579317" y="1858831"/>
            <a:ext cx="4802820" cy="82728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45CB6FBA-2BD8-F141-B245-EE99A9C8091A}"/>
              </a:ext>
            </a:extLst>
          </p:cNvPr>
          <p:cNvSpPr>
            <a:spLocks noGrp="1"/>
          </p:cNvSpPr>
          <p:nvPr>
            <p:ph type="title"/>
          </p:nvPr>
        </p:nvSpPr>
        <p:spPr>
          <a:xfrm>
            <a:off x="1193800" y="365125"/>
            <a:ext cx="10515600" cy="1325563"/>
          </a:xfrm>
        </p:spPr>
        <p:txBody>
          <a:bodyPr>
            <a:normAutofit/>
          </a:bodyPr>
          <a:lstStyle/>
          <a:p>
            <a:r>
              <a:rPr lang="da-DK" sz="3600" dirty="0"/>
              <a:t>Afprøvning og evaluering af to/tre modeller</a:t>
            </a:r>
          </a:p>
        </p:txBody>
      </p:sp>
      <p:sp>
        <p:nvSpPr>
          <p:cNvPr id="16" name="Rounded Rectangle 15">
            <a:extLst>
              <a:ext uri="{FF2B5EF4-FFF2-40B4-BE49-F238E27FC236}">
                <a16:creationId xmlns:a16="http://schemas.microsoft.com/office/drawing/2014/main" id="{5F24C3BC-578B-CA41-8186-B40ABE8B03D4}"/>
              </a:ext>
            </a:extLst>
          </p:cNvPr>
          <p:cNvSpPr/>
          <p:nvPr/>
        </p:nvSpPr>
        <p:spPr>
          <a:xfrm>
            <a:off x="1304247" y="1858831"/>
            <a:ext cx="2002611" cy="3390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TextBox 16">
            <a:extLst>
              <a:ext uri="{FF2B5EF4-FFF2-40B4-BE49-F238E27FC236}">
                <a16:creationId xmlns:a16="http://schemas.microsoft.com/office/drawing/2014/main" id="{687E88CC-46E3-3C4E-A946-EB636AEAD9BA}"/>
              </a:ext>
            </a:extLst>
          </p:cNvPr>
          <p:cNvSpPr txBox="1"/>
          <p:nvPr/>
        </p:nvSpPr>
        <p:spPr>
          <a:xfrm>
            <a:off x="1388106" y="3088244"/>
            <a:ext cx="1834887" cy="830997"/>
          </a:xfrm>
          <a:prstGeom prst="rect">
            <a:avLst/>
          </a:prstGeom>
          <a:noFill/>
        </p:spPr>
        <p:txBody>
          <a:bodyPr wrap="square" rtlCol="0">
            <a:spAutoFit/>
          </a:bodyPr>
          <a:lstStyle/>
          <a:p>
            <a:pPr algn="ctr"/>
            <a:r>
              <a:rPr lang="da-DK" sz="1600" dirty="0">
                <a:solidFill>
                  <a:schemeClr val="bg1"/>
                </a:solidFill>
                <a:latin typeface="Arial" panose="020B0604020202020204" pitchFamily="34" charset="0"/>
                <a:cs typeface="Arial" panose="020B0604020202020204" pitchFamily="34" charset="0"/>
              </a:rPr>
              <a:t>Fagudvikling og formulering af</a:t>
            </a:r>
          </a:p>
          <a:p>
            <a:pPr algn="ctr"/>
            <a:r>
              <a:rPr lang="da-DK" sz="1600" b="1" dirty="0">
                <a:solidFill>
                  <a:schemeClr val="bg1"/>
                </a:solidFill>
                <a:latin typeface="Arial" panose="020B0604020202020204" pitchFamily="34" charset="0"/>
                <a:cs typeface="Arial" panose="020B0604020202020204" pitchFamily="34" charset="0"/>
              </a:rPr>
              <a:t>Fælles Mål</a:t>
            </a:r>
          </a:p>
        </p:txBody>
      </p:sp>
      <p:sp>
        <p:nvSpPr>
          <p:cNvPr id="18" name="TextBox 17">
            <a:extLst>
              <a:ext uri="{FF2B5EF4-FFF2-40B4-BE49-F238E27FC236}">
                <a16:creationId xmlns:a16="http://schemas.microsoft.com/office/drawing/2014/main" id="{D75ADFE9-767A-BC4A-B76C-3DFE7535B1B5}"/>
              </a:ext>
            </a:extLst>
          </p:cNvPr>
          <p:cNvSpPr txBox="1"/>
          <p:nvPr/>
        </p:nvSpPr>
        <p:spPr>
          <a:xfrm>
            <a:off x="1870175" y="5576199"/>
            <a:ext cx="870751" cy="461665"/>
          </a:xfrm>
          <a:prstGeom prst="rect">
            <a:avLst/>
          </a:prstGeom>
          <a:noFill/>
        </p:spPr>
        <p:txBody>
          <a:bodyPr wrap="none" rtlCol="0">
            <a:spAutoFit/>
          </a:bodyPr>
          <a:lstStyle/>
          <a:p>
            <a:pPr algn="ctr"/>
            <a:r>
              <a:rPr lang="da-DK" sz="2400" b="1" dirty="0">
                <a:latin typeface="Arial" panose="020B0604020202020204" pitchFamily="34" charset="0"/>
                <a:cs typeface="Arial" panose="020B0604020202020204" pitchFamily="34" charset="0"/>
              </a:rPr>
              <a:t>2018</a:t>
            </a:r>
          </a:p>
        </p:txBody>
      </p:sp>
      <p:sp>
        <p:nvSpPr>
          <p:cNvPr id="19" name="Rounded Rectangle 18">
            <a:extLst>
              <a:ext uri="{FF2B5EF4-FFF2-40B4-BE49-F238E27FC236}">
                <a16:creationId xmlns:a16="http://schemas.microsoft.com/office/drawing/2014/main" id="{1BC22E71-A334-7442-8DEC-D98C089FEBD8}"/>
              </a:ext>
            </a:extLst>
          </p:cNvPr>
          <p:cNvSpPr/>
          <p:nvPr/>
        </p:nvSpPr>
        <p:spPr>
          <a:xfrm>
            <a:off x="3582003" y="3754064"/>
            <a:ext cx="4802820" cy="82728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BA404475-0CB3-4A4B-AC0A-F69BA7B19151}"/>
              </a:ext>
            </a:extLst>
          </p:cNvPr>
          <p:cNvSpPr txBox="1"/>
          <p:nvPr/>
        </p:nvSpPr>
        <p:spPr>
          <a:xfrm>
            <a:off x="4505520" y="3984365"/>
            <a:ext cx="2945037" cy="338554"/>
          </a:xfrm>
          <a:prstGeom prst="rect">
            <a:avLst/>
          </a:prstGeom>
          <a:noFill/>
        </p:spPr>
        <p:txBody>
          <a:bodyPr wrap="none" rtlCol="0">
            <a:spAutoFit/>
          </a:bodyPr>
          <a:lstStyle/>
          <a:p>
            <a:pPr algn="ctr"/>
            <a:r>
              <a:rPr lang="da-DK" sz="1600" dirty="0">
                <a:solidFill>
                  <a:schemeClr val="bg1"/>
                </a:solidFill>
                <a:latin typeface="Arial" panose="020B0604020202020204" pitchFamily="34" charset="0"/>
                <a:cs typeface="Arial" panose="020B0604020202020204" pitchFamily="34" charset="0"/>
              </a:rPr>
              <a:t>Afprøvning </a:t>
            </a:r>
            <a:r>
              <a:rPr lang="da-DK" sz="1600" b="1" dirty="0">
                <a:solidFill>
                  <a:schemeClr val="bg1"/>
                </a:solidFill>
                <a:latin typeface="Arial" panose="020B0604020202020204" pitchFamily="34" charset="0"/>
                <a:cs typeface="Arial" panose="020B0604020202020204" pitchFamily="34" charset="0"/>
              </a:rPr>
              <a:t>i eksisterende </a:t>
            </a:r>
            <a:r>
              <a:rPr lang="da-DK" sz="1600" dirty="0">
                <a:solidFill>
                  <a:schemeClr val="bg1"/>
                </a:solidFill>
                <a:latin typeface="Arial" panose="020B0604020202020204" pitchFamily="34" charset="0"/>
                <a:cs typeface="Arial" panose="020B0604020202020204" pitchFamily="34" charset="0"/>
              </a:rPr>
              <a:t>fag</a:t>
            </a:r>
          </a:p>
        </p:txBody>
      </p:sp>
      <p:sp>
        <p:nvSpPr>
          <p:cNvPr id="21" name="TextBox 20">
            <a:extLst>
              <a:ext uri="{FF2B5EF4-FFF2-40B4-BE49-F238E27FC236}">
                <a16:creationId xmlns:a16="http://schemas.microsoft.com/office/drawing/2014/main" id="{5DCF41E0-B671-B34C-828D-E596EB310144}"/>
              </a:ext>
            </a:extLst>
          </p:cNvPr>
          <p:cNvSpPr txBox="1"/>
          <p:nvPr/>
        </p:nvSpPr>
        <p:spPr>
          <a:xfrm>
            <a:off x="5148325" y="5576199"/>
            <a:ext cx="1659429" cy="461665"/>
          </a:xfrm>
          <a:prstGeom prst="rect">
            <a:avLst/>
          </a:prstGeom>
          <a:noFill/>
        </p:spPr>
        <p:txBody>
          <a:bodyPr wrap="none" rtlCol="0">
            <a:spAutoFit/>
          </a:bodyPr>
          <a:lstStyle/>
          <a:p>
            <a:pPr algn="ctr"/>
            <a:r>
              <a:rPr lang="da-DK" sz="2400" b="1" dirty="0">
                <a:latin typeface="Arial" panose="020B0604020202020204" pitchFamily="34" charset="0"/>
                <a:cs typeface="Arial" panose="020B0604020202020204" pitchFamily="34" charset="0"/>
              </a:rPr>
              <a:t>2019-2021</a:t>
            </a:r>
          </a:p>
        </p:txBody>
      </p:sp>
      <p:sp>
        <p:nvSpPr>
          <p:cNvPr id="23" name="TextBox 22">
            <a:extLst>
              <a:ext uri="{FF2B5EF4-FFF2-40B4-BE49-F238E27FC236}">
                <a16:creationId xmlns:a16="http://schemas.microsoft.com/office/drawing/2014/main" id="{8AE83480-2829-2943-8648-1AD6F88C34CD}"/>
              </a:ext>
            </a:extLst>
          </p:cNvPr>
          <p:cNvSpPr txBox="1"/>
          <p:nvPr/>
        </p:nvSpPr>
        <p:spPr>
          <a:xfrm>
            <a:off x="4317167" y="2089132"/>
            <a:ext cx="3321743" cy="338554"/>
          </a:xfrm>
          <a:prstGeom prst="rect">
            <a:avLst/>
          </a:prstGeom>
          <a:noFill/>
        </p:spPr>
        <p:txBody>
          <a:bodyPr wrap="none" rtlCol="0">
            <a:spAutoFit/>
          </a:bodyPr>
          <a:lstStyle/>
          <a:p>
            <a:pPr algn="ctr"/>
            <a:r>
              <a:rPr lang="da-DK" sz="1600" dirty="0">
                <a:solidFill>
                  <a:schemeClr val="bg1"/>
                </a:solidFill>
                <a:latin typeface="Arial" panose="020B0604020202020204" pitchFamily="34" charset="0"/>
                <a:cs typeface="Arial" panose="020B0604020202020204" pitchFamily="34" charset="0"/>
              </a:rPr>
              <a:t>Afprøvning </a:t>
            </a:r>
            <a:r>
              <a:rPr lang="da-DK" sz="1600" b="1" dirty="0">
                <a:solidFill>
                  <a:schemeClr val="bg1"/>
                </a:solidFill>
                <a:latin typeface="Arial" panose="020B0604020202020204" pitchFamily="34" charset="0"/>
                <a:cs typeface="Arial" panose="020B0604020202020204" pitchFamily="34" charset="0"/>
              </a:rPr>
              <a:t>som selvstændigt</a:t>
            </a:r>
            <a:r>
              <a:rPr lang="da-DK" sz="1600" dirty="0">
                <a:solidFill>
                  <a:schemeClr val="bg1"/>
                </a:solidFill>
                <a:latin typeface="Arial" panose="020B0604020202020204" pitchFamily="34" charset="0"/>
                <a:cs typeface="Arial" panose="020B0604020202020204" pitchFamily="34" charset="0"/>
              </a:rPr>
              <a:t> fag</a:t>
            </a:r>
          </a:p>
        </p:txBody>
      </p:sp>
      <p:sp>
        <p:nvSpPr>
          <p:cNvPr id="24" name="Rounded Rectangle 23">
            <a:extLst>
              <a:ext uri="{FF2B5EF4-FFF2-40B4-BE49-F238E27FC236}">
                <a16:creationId xmlns:a16="http://schemas.microsoft.com/office/drawing/2014/main" id="{4AB4DCC4-E0C4-C641-B950-9325BB29086E}"/>
              </a:ext>
            </a:extLst>
          </p:cNvPr>
          <p:cNvSpPr/>
          <p:nvPr/>
        </p:nvSpPr>
        <p:spPr>
          <a:xfrm>
            <a:off x="3579316" y="4701680"/>
            <a:ext cx="4802820" cy="547884"/>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D65DE5B2-2E61-B240-936E-1FCEB5EE101A}"/>
              </a:ext>
            </a:extLst>
          </p:cNvPr>
          <p:cNvSpPr txBox="1"/>
          <p:nvPr/>
        </p:nvSpPr>
        <p:spPr>
          <a:xfrm>
            <a:off x="5405087" y="4790956"/>
            <a:ext cx="1151277" cy="338554"/>
          </a:xfrm>
          <a:prstGeom prst="rect">
            <a:avLst/>
          </a:prstGeom>
          <a:noFill/>
        </p:spPr>
        <p:txBody>
          <a:bodyPr wrap="none" rtlCol="0">
            <a:spAutoFit/>
          </a:bodyPr>
          <a:lstStyle/>
          <a:p>
            <a:pPr algn="ctr"/>
            <a:r>
              <a:rPr lang="da-DK" sz="1600" dirty="0">
                <a:solidFill>
                  <a:schemeClr val="bg1"/>
                </a:solidFill>
                <a:latin typeface="Arial" panose="020B0604020202020204" pitchFamily="34" charset="0"/>
                <a:cs typeface="Arial" panose="020B0604020202020204" pitchFamily="34" charset="0"/>
              </a:rPr>
              <a:t>Evaluering</a:t>
            </a:r>
          </a:p>
        </p:txBody>
      </p:sp>
      <p:sp>
        <p:nvSpPr>
          <p:cNvPr id="29" name="Rounded Rectangle 28">
            <a:extLst>
              <a:ext uri="{FF2B5EF4-FFF2-40B4-BE49-F238E27FC236}">
                <a16:creationId xmlns:a16="http://schemas.microsoft.com/office/drawing/2014/main" id="{7D19C0FA-9B6D-124B-9CE2-D6A85734AAB1}"/>
              </a:ext>
            </a:extLst>
          </p:cNvPr>
          <p:cNvSpPr/>
          <p:nvPr/>
        </p:nvSpPr>
        <p:spPr>
          <a:xfrm>
            <a:off x="3579316" y="2806447"/>
            <a:ext cx="4802820" cy="827288"/>
          </a:xfrm>
          <a:prstGeom prst="round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TextBox 29">
            <a:extLst>
              <a:ext uri="{FF2B5EF4-FFF2-40B4-BE49-F238E27FC236}">
                <a16:creationId xmlns:a16="http://schemas.microsoft.com/office/drawing/2014/main" id="{CBD81B64-F8FC-A145-9D4E-1A5EEAAB33CB}"/>
              </a:ext>
            </a:extLst>
          </p:cNvPr>
          <p:cNvSpPr txBox="1"/>
          <p:nvPr/>
        </p:nvSpPr>
        <p:spPr>
          <a:xfrm>
            <a:off x="3763336" y="3035425"/>
            <a:ext cx="4429418" cy="338554"/>
          </a:xfrm>
          <a:prstGeom prst="rect">
            <a:avLst/>
          </a:prstGeom>
          <a:noFill/>
        </p:spPr>
        <p:txBody>
          <a:bodyPr wrap="none" rtlCol="0">
            <a:spAutoFit/>
          </a:bodyPr>
          <a:lstStyle/>
          <a:p>
            <a:pPr algn="ctr"/>
            <a:r>
              <a:rPr lang="da-DK" sz="1600" b="1" dirty="0" err="1">
                <a:solidFill>
                  <a:schemeClr val="bg1"/>
                </a:solidFill>
                <a:latin typeface="Arial" panose="020B0604020202020204" pitchFamily="34" charset="0"/>
                <a:cs typeface="Arial" panose="020B0604020202020204" pitchFamily="34" charset="0"/>
              </a:rPr>
              <a:t>Kombi</a:t>
            </a:r>
            <a:r>
              <a:rPr lang="da-DK" sz="1600" b="1" dirty="0">
                <a:solidFill>
                  <a:schemeClr val="bg1"/>
                </a:solidFill>
                <a:latin typeface="Arial" panose="020B0604020202020204" pitchFamily="34" charset="0"/>
                <a:cs typeface="Arial" panose="020B0604020202020204" pitchFamily="34" charset="0"/>
              </a:rPr>
              <a:t>-model</a:t>
            </a:r>
            <a:r>
              <a:rPr lang="da-DK" sz="1600" dirty="0">
                <a:solidFill>
                  <a:schemeClr val="bg1"/>
                </a:solidFill>
                <a:latin typeface="Arial" panose="020B0604020202020204" pitchFamily="34" charset="0"/>
                <a:cs typeface="Arial" panose="020B0604020202020204" pitchFamily="34" charset="0"/>
              </a:rPr>
              <a:t> (afprøves ikke, men evalueres!)</a:t>
            </a:r>
            <a:endParaRPr lang="da-DK" sz="1600" b="1" dirty="0">
              <a:solidFill>
                <a:schemeClr val="bg1"/>
              </a:solidFill>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68B27F58-B756-3342-8342-69C31D0C3C42}"/>
              </a:ext>
            </a:extLst>
          </p:cNvPr>
          <p:cNvSpPr/>
          <p:nvPr/>
        </p:nvSpPr>
        <p:spPr>
          <a:xfrm>
            <a:off x="8654594" y="1854545"/>
            <a:ext cx="2002611" cy="3390733"/>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2" name="TextBox 31">
            <a:extLst>
              <a:ext uri="{FF2B5EF4-FFF2-40B4-BE49-F238E27FC236}">
                <a16:creationId xmlns:a16="http://schemas.microsoft.com/office/drawing/2014/main" id="{C1FD57B5-5DFB-8247-AFE5-35D6A7CFDACB}"/>
              </a:ext>
            </a:extLst>
          </p:cNvPr>
          <p:cNvSpPr txBox="1"/>
          <p:nvPr/>
        </p:nvSpPr>
        <p:spPr>
          <a:xfrm>
            <a:off x="8735774" y="2857412"/>
            <a:ext cx="1829509" cy="1077218"/>
          </a:xfrm>
          <a:prstGeom prst="rect">
            <a:avLst/>
          </a:prstGeom>
          <a:noFill/>
        </p:spPr>
        <p:txBody>
          <a:bodyPr wrap="square" rtlCol="0">
            <a:spAutoFit/>
          </a:bodyPr>
          <a:lstStyle/>
          <a:p>
            <a:pPr algn="ctr"/>
            <a:r>
              <a:rPr lang="da-DK" sz="1600" b="1" dirty="0">
                <a:solidFill>
                  <a:schemeClr val="bg1"/>
                </a:solidFill>
                <a:latin typeface="Arial" panose="020B0604020202020204" pitchFamily="34" charset="0"/>
                <a:cs typeface="Arial" panose="020B0604020202020204" pitchFamily="34" charset="0"/>
              </a:rPr>
              <a:t>Politisk afgørelse</a:t>
            </a:r>
          </a:p>
          <a:p>
            <a:pPr algn="ctr"/>
            <a:endParaRPr lang="da-DK" sz="1600" dirty="0">
              <a:solidFill>
                <a:schemeClr val="bg1"/>
              </a:solidFill>
              <a:latin typeface="Arial" panose="020B0604020202020204" pitchFamily="34" charset="0"/>
              <a:cs typeface="Arial" panose="020B0604020202020204" pitchFamily="34" charset="0"/>
            </a:endParaRPr>
          </a:p>
          <a:p>
            <a:pPr algn="ctr"/>
            <a:r>
              <a:rPr lang="da-DK" sz="1600" dirty="0">
                <a:solidFill>
                  <a:schemeClr val="bg1"/>
                </a:solidFill>
                <a:latin typeface="Arial" panose="020B0604020202020204" pitchFamily="34" charset="0"/>
                <a:cs typeface="Arial" panose="020B0604020202020204" pitchFamily="34" charset="0"/>
              </a:rPr>
              <a:t>forligskredsen</a:t>
            </a:r>
          </a:p>
        </p:txBody>
      </p:sp>
      <p:sp>
        <p:nvSpPr>
          <p:cNvPr id="33" name="TextBox 32">
            <a:extLst>
              <a:ext uri="{FF2B5EF4-FFF2-40B4-BE49-F238E27FC236}">
                <a16:creationId xmlns:a16="http://schemas.microsoft.com/office/drawing/2014/main" id="{15D820B2-EBE1-DE4E-8ECD-B06BE9642F98}"/>
              </a:ext>
            </a:extLst>
          </p:cNvPr>
          <p:cNvSpPr txBox="1"/>
          <p:nvPr/>
        </p:nvSpPr>
        <p:spPr>
          <a:xfrm>
            <a:off x="8420867" y="5576198"/>
            <a:ext cx="2459328" cy="461665"/>
          </a:xfrm>
          <a:prstGeom prst="rect">
            <a:avLst/>
          </a:prstGeom>
          <a:noFill/>
        </p:spPr>
        <p:txBody>
          <a:bodyPr wrap="none" rtlCol="0">
            <a:spAutoFit/>
          </a:bodyPr>
          <a:lstStyle/>
          <a:p>
            <a:pPr algn="ctr"/>
            <a:r>
              <a:rPr lang="da-DK" sz="2400" b="1" dirty="0">
                <a:latin typeface="Arial" panose="020B0604020202020204" pitchFamily="34" charset="0"/>
                <a:cs typeface="Arial" panose="020B0604020202020204" pitchFamily="34" charset="0"/>
              </a:rPr>
              <a:t>2021 ... 2024 (?)</a:t>
            </a:r>
          </a:p>
        </p:txBody>
      </p:sp>
    </p:spTree>
    <p:extLst>
      <p:ext uri="{BB962C8B-B14F-4D97-AF65-F5344CB8AC3E}">
        <p14:creationId xmlns:p14="http://schemas.microsoft.com/office/powerpoint/2010/main" val="1288339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6836BC33D1E5846BD77C269C61838DB" ma:contentTypeVersion="16" ma:contentTypeDescription="Opret et nyt dokument." ma:contentTypeScope="" ma:versionID="ef3cc48880d2d4424b772cc9d47831bb">
  <xsd:schema xmlns:xsd="http://www.w3.org/2001/XMLSchema" xmlns:xs="http://www.w3.org/2001/XMLSchema" xmlns:p="http://schemas.microsoft.com/office/2006/metadata/properties" xmlns:ns3="f659a008-7c21-4ee3-a745-e38581e13101" xmlns:ns4="e064323b-8959-406a-a3e9-bb6e93638192" targetNamespace="http://schemas.microsoft.com/office/2006/metadata/properties" ma:root="true" ma:fieldsID="f385e854457ff68500d83ba1a633310b" ns3:_="" ns4:_="">
    <xsd:import namespace="f659a008-7c21-4ee3-a745-e38581e13101"/>
    <xsd:import namespace="e064323b-8959-406a-a3e9-bb6e9363819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_activity" minOccurs="0"/>
                <xsd:element ref="ns3:MediaServiceObjectDetectorVersions" minOccurs="0"/>
                <xsd:element ref="ns3:MediaServiceGenerationTime" minOccurs="0"/>
                <xsd:element ref="ns3:MediaServiceEventHashCode" minOccurs="0"/>
                <xsd:element ref="ns3:MediaServiceSystemTags" minOccurs="0"/>
                <xsd:element ref="ns3:MediaServiceLocation"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9a008-7c21-4ee3-a745-e38581e131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64323b-8959-406a-a3e9-bb6e93638192"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element name="SharingHintHash" ma:index="14"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659a008-7c21-4ee3-a745-e38581e13101" xsi:nil="true"/>
  </documentManagement>
</p:properties>
</file>

<file path=customXml/itemProps1.xml><?xml version="1.0" encoding="utf-8"?>
<ds:datastoreItem xmlns:ds="http://schemas.openxmlformats.org/officeDocument/2006/customXml" ds:itemID="{08636CE9-2FBC-408D-99B0-C9A40BA414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9a008-7c21-4ee3-a745-e38581e13101"/>
    <ds:schemaRef ds:uri="e064323b-8959-406a-a3e9-bb6e936381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4EBE066-D599-4F39-BA36-72F3B16B8F01}">
  <ds:schemaRefs>
    <ds:schemaRef ds:uri="http://schemas.microsoft.com/sharepoint/v3/contenttype/forms"/>
  </ds:schemaRefs>
</ds:datastoreItem>
</file>

<file path=customXml/itemProps3.xml><?xml version="1.0" encoding="utf-8"?>
<ds:datastoreItem xmlns:ds="http://schemas.openxmlformats.org/officeDocument/2006/customXml" ds:itemID="{B554DA4B-2355-420A-8311-75C5AAB246C4}">
  <ds:schemaRefs>
    <ds:schemaRef ds:uri="http://www.w3.org/XML/1998/namespace"/>
    <ds:schemaRef ds:uri="http://purl.org/dc/terms/"/>
    <ds:schemaRef ds:uri="http://purl.org/dc/elements/1.1/"/>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e064323b-8959-406a-a3e9-bb6e93638192"/>
    <ds:schemaRef ds:uri="f659a008-7c21-4ee3-a745-e38581e1310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13570</TotalTime>
  <Words>900</Words>
  <Application>Microsoft Office PowerPoint</Application>
  <PresentationFormat>Widescreen</PresentationFormat>
  <Paragraphs>126</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ＭＳ Ｐゴシック</vt:lpstr>
      <vt:lpstr>Arial</vt:lpstr>
      <vt:lpstr>Calibri</vt:lpstr>
      <vt:lpstr>Calibri Light</vt:lpstr>
      <vt:lpstr>Times New Roman</vt:lpstr>
      <vt:lpstr>Office Theme</vt:lpstr>
      <vt:lpstr>PowerPoint Presentation</vt:lpstr>
      <vt:lpstr>Teknologi- forståelse</vt:lpstr>
      <vt:lpstr>De fire kompetenceområder</vt:lpstr>
      <vt:lpstr>Computationel modellering af et problemdomæne</vt:lpstr>
      <vt:lpstr>Teknologiforståelse</vt:lpstr>
      <vt:lpstr>PowerPoint Presentation</vt:lpstr>
      <vt:lpstr>Ressourcer om teknologiforståelse</vt:lpstr>
      <vt:lpstr>Afprøvning og evaluering af to/tre modeller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E. Caspersen</dc:creator>
  <cp:lastModifiedBy>Kurt Jensen</cp:lastModifiedBy>
  <cp:revision>346</cp:revision>
  <cp:lastPrinted>2020-08-27T10:37:33Z</cp:lastPrinted>
  <dcterms:created xsi:type="dcterms:W3CDTF">2019-08-16T22:05:14Z</dcterms:created>
  <dcterms:modified xsi:type="dcterms:W3CDTF">2024-05-13T08:16:21Z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0x01010056836BC33D1E5846BD77C269C61838DB</vt:lpwstr>
  </property>
</Properties>
</file>